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78" r:id="rId5"/>
    <p:sldId id="279" r:id="rId6"/>
    <p:sldId id="281" r:id="rId7"/>
    <p:sldId id="282" r:id="rId8"/>
    <p:sldId id="284" r:id="rId9"/>
    <p:sldId id="285" r:id="rId10"/>
    <p:sldId id="286" r:id="rId11"/>
    <p:sldId id="287" r:id="rId12"/>
    <p:sldId id="288" r:id="rId13"/>
    <p:sldId id="289" r:id="rId14"/>
    <p:sldId id="290" r:id="rId15"/>
    <p:sldId id="291" r:id="rId16"/>
    <p:sldId id="292" r:id="rId17"/>
    <p:sldId id="293" r:id="rId18"/>
    <p:sldId id="276" r:id="rId19"/>
  </p:sldIdLst>
  <p:sldSz cx="18288000" cy="10287000"/>
  <p:notesSz cx="6858000" cy="9144000"/>
  <p:embeddedFontLst>
    <p:embeddedFont>
      <p:font typeface="Canva Sans Bold" panose="020B0803030501040103"/>
      <p:bold r:id="rId23"/>
    </p:embeddedFont>
    <p:embeddedFont>
      <p:font typeface="Calibri" panose="020F0502020204030204"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768" autoAdjust="0"/>
    <p:restoredTop sz="94582" autoAdjust="0"/>
  </p:normalViewPr>
  <p:slideViewPr>
    <p:cSldViewPr showGuides="1">
      <p:cViewPr>
        <p:scale>
          <a:sx n="72" d="100"/>
          <a:sy n="72" d="100"/>
        </p:scale>
        <p:origin x="352" y="4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font" Target="fonts/font5.fntdata"/><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png>
</file>

<file path=ppt/media/image4.png>
</file>

<file path=ppt/media/image5.wdp>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hyperlink" Target="https://www.linkedin.com/in/dhaval-kalathiya-b23035200/" TargetMode="Externa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6.jpeg"/><Relationship Id="rId2" Type="http://schemas.microsoft.com/office/2007/relationships/hdphoto" Target="../media/image5.wdp"/><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1.png"/><Relationship Id="rId2" Type="http://schemas.microsoft.com/office/2007/relationships/media" Target="../media/media1.mp4"/><Relationship Id="rId1" Type="http://schemas.openxmlformats.org/officeDocument/2006/relationships/video" Target="../media/media1.mp4"/></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028700" y="4248640"/>
            <a:ext cx="16230600" cy="1891030"/>
          </a:xfrm>
          <a:prstGeom prst="rect">
            <a:avLst/>
          </a:prstGeom>
        </p:spPr>
        <p:txBody>
          <a:bodyPr lIns="0" tIns="0" rIns="0" bIns="0" rtlCol="0" anchor="t">
            <a:spAutoFit/>
          </a:bodyPr>
          <a:lstStyle/>
          <a:p>
            <a:pPr algn="l">
              <a:lnSpc>
                <a:spcPts val="7375"/>
              </a:lnSpc>
            </a:pPr>
            <a:r>
              <a:rPr lang="en-US" altLang="en-GB" sz="6000" b="1" dirty="0">
                <a:solidFill>
                  <a:srgbClr val="000000"/>
                </a:solidFill>
                <a:ea typeface="Canva Sans Bold" panose="020B0803030501040103"/>
                <a:cs typeface="+mn-lt"/>
                <a:sym typeface="Canva Sans Bold" panose="020B0803030501040103"/>
              </a:rPr>
              <a:t>Fabric Presence &amp; Wrinkle Detection using Capacitive Sensin</a:t>
            </a:r>
            <a:r>
              <a:rPr lang="de-AT" altLang="en-US" sz="6000" b="1" dirty="0">
                <a:solidFill>
                  <a:srgbClr val="000000"/>
                </a:solidFill>
                <a:latin typeface="Calibri" panose="020F0502020204030204" charset="0"/>
                <a:ea typeface="Canva Sans Bold" panose="020B0803030501040103"/>
                <a:cs typeface="+mn-lt"/>
                <a:sym typeface="Canva Sans Bold" panose="020B0803030501040103"/>
              </a:rPr>
              <a:t>g</a:t>
            </a:r>
            <a:endParaRPr lang="en-US" sz="6000" b="1" dirty="0">
              <a:solidFill>
                <a:srgbClr val="000000"/>
              </a:solidFill>
              <a:ea typeface="Canva Sans Bold" panose="020B0803030501040103"/>
              <a:cs typeface="+mn-lt"/>
              <a:sym typeface="Canva Sans Bold" panose="020B0803030501040103"/>
            </a:endParaRPr>
          </a:p>
        </p:txBody>
      </p:sp>
      <p:sp>
        <p:nvSpPr>
          <p:cNvPr id="4" name="TextBox 4"/>
          <p:cNvSpPr txBox="1"/>
          <p:nvPr/>
        </p:nvSpPr>
        <p:spPr>
          <a:xfrm>
            <a:off x="1028700" y="6706726"/>
            <a:ext cx="8240464" cy="2597785"/>
          </a:xfrm>
          <a:prstGeom prst="rect">
            <a:avLst/>
          </a:prstGeom>
        </p:spPr>
        <p:txBody>
          <a:bodyPr lIns="0" tIns="0" rIns="0" bIns="0" rtlCol="0" anchor="t">
            <a:spAutoFit/>
          </a:bodyPr>
          <a:lstStyle/>
          <a:p>
            <a:pPr algn="l">
              <a:lnSpc>
                <a:spcPts val="7375"/>
              </a:lnSpc>
            </a:pPr>
            <a:r>
              <a:rPr lang="de-AT" altLang="en-US" sz="4000" i="1" dirty="0">
                <a:solidFill>
                  <a:srgbClr val="434442"/>
                </a:solidFill>
                <a:latin typeface="Calibri" panose="020F0502020204030204" charset="0"/>
                <a:ea typeface="Canva Sans Bold" panose="020B0803030501040103"/>
                <a:cs typeface="Calibri" panose="020F0502020204030204" charset="0"/>
                <a:sym typeface="Canva Sans Bold" panose="020B0803030501040103"/>
              </a:rPr>
              <a:t>Dhaval Kalathiya</a:t>
            </a:r>
            <a:endParaRPr lang="en-US" sz="4000" i="1" dirty="0">
              <a:solidFill>
                <a:srgbClr val="434442"/>
              </a:solidFill>
              <a:latin typeface="Calibri" panose="020F0502020204030204" charset="0"/>
              <a:ea typeface="Canva Sans Bold" panose="020B0803030501040103"/>
              <a:cs typeface="Calibri" panose="020F0502020204030204" charset="0"/>
              <a:sym typeface="Canva Sans Bold" panose="020B0803030501040103"/>
            </a:endParaRPr>
          </a:p>
          <a:p>
            <a:pPr algn="l">
              <a:lnSpc>
                <a:spcPts val="4295"/>
              </a:lnSpc>
            </a:pPr>
            <a:r>
              <a:rPr lang="en-US" sz="4000" i="1" dirty="0">
                <a:solidFill>
                  <a:srgbClr val="434442"/>
                </a:solidFill>
                <a:latin typeface="Calibri" panose="020F0502020204030204" charset="0"/>
                <a:ea typeface="Canva Sans Bold" panose="020B0803030501040103"/>
                <a:cs typeface="Calibri" panose="020F0502020204030204" charset="0"/>
                <a:sym typeface="Canva Sans Bold" panose="020B0803030501040103"/>
              </a:rPr>
              <a:t>+49</a:t>
            </a:r>
            <a:r>
              <a:rPr lang="de-AT" altLang="en-US" sz="4000" i="1" dirty="0">
                <a:solidFill>
                  <a:srgbClr val="434442"/>
                </a:solidFill>
                <a:latin typeface="Calibri" panose="020F0502020204030204" charset="0"/>
                <a:ea typeface="Canva Sans Bold" panose="020B0803030501040103"/>
                <a:cs typeface="Calibri" panose="020F0502020204030204" charset="0"/>
                <a:sym typeface="Canva Sans Bold" panose="020B0803030501040103"/>
              </a:rPr>
              <a:t> (0) </a:t>
            </a:r>
            <a:r>
              <a:rPr lang="en-US" sz="4000" i="1" dirty="0">
                <a:solidFill>
                  <a:srgbClr val="434442"/>
                </a:solidFill>
                <a:latin typeface="Calibri" panose="020F0502020204030204" charset="0"/>
                <a:ea typeface="Canva Sans Bold" panose="020B0803030501040103"/>
                <a:cs typeface="Calibri" panose="020F0502020204030204" charset="0"/>
                <a:sym typeface="Canva Sans Bold" panose="020B0803030501040103"/>
              </a:rPr>
              <a:t>1556</a:t>
            </a:r>
            <a:r>
              <a:rPr lang="de-AT" altLang="en-US" sz="4000" i="1" dirty="0">
                <a:solidFill>
                  <a:srgbClr val="434442"/>
                </a:solidFill>
                <a:latin typeface="Calibri" panose="020F0502020204030204" charset="0"/>
                <a:ea typeface="Canva Sans Bold" panose="020B0803030501040103"/>
                <a:cs typeface="Calibri" panose="020F0502020204030204" charset="0"/>
                <a:sym typeface="Canva Sans Bold" panose="020B0803030501040103"/>
              </a:rPr>
              <a:t>6043387</a:t>
            </a:r>
            <a:endParaRPr lang="en-US" sz="4000" i="1" dirty="0">
              <a:solidFill>
                <a:srgbClr val="434442"/>
              </a:solidFill>
              <a:latin typeface="Calibri" panose="020F0502020204030204" charset="0"/>
              <a:ea typeface="Canva Sans Bold" panose="020B0803030501040103"/>
              <a:cs typeface="Calibri" panose="020F0502020204030204" charset="0"/>
              <a:sym typeface="Canva Sans Bold" panose="020B0803030501040103"/>
            </a:endParaRPr>
          </a:p>
          <a:p>
            <a:pPr algn="l">
              <a:lnSpc>
                <a:spcPts val="4295"/>
              </a:lnSpc>
            </a:pPr>
            <a:r>
              <a:rPr lang="de-AT" altLang="en-US" sz="4000" i="1" dirty="0">
                <a:solidFill>
                  <a:srgbClr val="434442"/>
                </a:solidFill>
                <a:latin typeface="Calibri" panose="020F0502020204030204" charset="0"/>
                <a:ea typeface="Canva Sans Bold" panose="020B0803030501040103"/>
                <a:cs typeface="Calibri" panose="020F0502020204030204" charset="0"/>
                <a:sym typeface="Canva Sans Bold" panose="020B0803030501040103"/>
              </a:rPr>
              <a:t>kalathiyadhaval1512@gmail.com</a:t>
            </a:r>
            <a:endParaRPr lang="en-US" sz="4000" i="1" dirty="0">
              <a:solidFill>
                <a:srgbClr val="434442"/>
              </a:solidFill>
              <a:latin typeface="Calibri" panose="020F0502020204030204" charset="0"/>
              <a:ea typeface="Canva Sans Bold" panose="020B0803030501040103"/>
              <a:cs typeface="Calibri" panose="020F0502020204030204" charset="0"/>
              <a:sym typeface="Canva Sans Bold" panose="020B0803030501040103"/>
            </a:endParaRPr>
          </a:p>
          <a:p>
            <a:pPr>
              <a:lnSpc>
                <a:spcPts val="4295"/>
              </a:lnSpc>
              <a:spcBef>
                <a:spcPct val="0"/>
              </a:spcBef>
            </a:pPr>
            <a:r>
              <a:rPr lang="en-US" sz="4000" i="1" u="sng" dirty="0">
                <a:solidFill>
                  <a:srgbClr val="434442"/>
                </a:solidFill>
                <a:latin typeface="Calibri" panose="020F0502020204030204" charset="0"/>
                <a:ea typeface="Canva Sans Bold" panose="020B0803030501040103"/>
                <a:cs typeface="Calibri" panose="020F0502020204030204" charset="0"/>
                <a:sym typeface="Canva Sans Bold" panose="020B0803030501040103"/>
                <a:hlinkClick r:id="rId1" tooltip="https://www.linkedin.com/in/niravbhatt31/" action="ppaction://hlinkfile"/>
              </a:rPr>
              <a:t>LinkedIn</a:t>
            </a:r>
            <a:endParaRPr lang="en-US" sz="4000" i="1" u="sng" dirty="0">
              <a:solidFill>
                <a:srgbClr val="434442"/>
              </a:solidFill>
              <a:latin typeface="Calibri" panose="020F0502020204030204" charset="0"/>
              <a:ea typeface="Canva Sans Bold" panose="020B0803030501040103"/>
              <a:cs typeface="Calibri" panose="020F0502020204030204" charset="0"/>
              <a:sym typeface="Canva Sans Bold" panose="020B0803030501040103"/>
              <a:hlinkClick r:id="rId1" tooltip="https://www.linkedin.com/in/niravbhatt31/" action="ppaction://hlinkfile"/>
            </a:endParaRPr>
          </a:p>
        </p:txBody>
      </p:sp>
      <p:sp>
        <p:nvSpPr>
          <p:cNvPr id="5" name="Rectangle 4"/>
          <p:cNvSpPr/>
          <p:nvPr/>
        </p:nvSpPr>
        <p:spPr>
          <a:xfrm>
            <a:off x="0" y="9715500"/>
            <a:ext cx="18288000" cy="5715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762000" y="419100"/>
            <a:ext cx="16913225" cy="9408160"/>
          </a:xfrm>
          <a:prstGeom prst="rect">
            <a:avLst/>
          </a:prstGeom>
        </p:spPr>
        <p:txBody>
          <a:bodyPr wrap="square" lIns="0" tIns="0" rIns="0" bIns="0" rtlCol="0" anchor="t">
            <a:noAutofit/>
          </a:bodyPr>
          <a:lstStyle/>
          <a:p>
            <a:pPr indent="0">
              <a:lnSpc>
                <a:spcPct val="100000"/>
              </a:lnSpc>
              <a:spcBef>
                <a:spcPts val="0"/>
              </a:spcBef>
              <a:spcAft>
                <a:spcPts val="0"/>
              </a:spcAft>
              <a:buNone/>
            </a:pPr>
            <a:r>
              <a:rPr lang="de-AT" altLang="en-US" sz="6000" b="1" dirty="0">
                <a:latin typeface="Calibri" panose="020F0502020204030204" charset="0"/>
                <a:sym typeface="+mn-ea"/>
              </a:rPr>
              <a:t>Schematic Design - Part 1</a:t>
            </a:r>
            <a:endParaRPr lang="en-US" sz="6000" b="1" dirty="0"/>
          </a:p>
          <a:p>
            <a:pPr indent="0">
              <a:lnSpc>
                <a:spcPct val="100000"/>
              </a:lnSpc>
              <a:spcBef>
                <a:spcPts val="0"/>
              </a:spcBef>
              <a:spcAft>
                <a:spcPts val="0"/>
              </a:spcAft>
              <a:buNone/>
            </a:pPr>
            <a:endParaRPr lang="en-US" altLang="en-GB" sz="3000" i="1" dirty="0">
              <a:solidFill>
                <a:srgbClr val="000000"/>
              </a:solidFill>
              <a:ea typeface="Canva Sans Bold" panose="020B0803030501040103"/>
              <a:cs typeface="+mn-lt"/>
              <a:sym typeface="Canva Sans Bold" panose="020B0803030501040103"/>
            </a:endParaRPr>
          </a:p>
        </p:txBody>
      </p:sp>
      <p:pic>
        <p:nvPicPr>
          <p:cNvPr id="5" name="Content Placeholder 4"/>
          <p:cNvPicPr>
            <a:picLocks noGrp="1" noChangeAspect="1"/>
          </p:cNvPicPr>
          <p:nvPr/>
        </p:nvPicPr>
        <p:blipFill>
          <a:blip r:embed="rId1"/>
          <a:stretch>
            <a:fillRect/>
          </a:stretch>
        </p:blipFill>
        <p:spPr>
          <a:xfrm>
            <a:off x="581676" y="1548145"/>
            <a:ext cx="17096724" cy="7485854"/>
          </a:xfrm>
          <a:prstGeom prst="rect">
            <a:avLst/>
          </a:prstGeom>
        </p:spPr>
      </p:pic>
      <p:sp>
        <p:nvSpPr>
          <p:cNvPr id="6" name="TextBox 5"/>
          <p:cNvSpPr txBox="1"/>
          <p:nvPr/>
        </p:nvSpPr>
        <p:spPr>
          <a:xfrm>
            <a:off x="6004560" y="9410700"/>
            <a:ext cx="6279515" cy="553085"/>
          </a:xfrm>
          <a:prstGeom prst="rect">
            <a:avLst/>
          </a:prstGeom>
          <a:noFill/>
        </p:spPr>
        <p:txBody>
          <a:bodyPr wrap="square" rtlCol="0">
            <a:spAutoFit/>
          </a:bodyPr>
          <a:p>
            <a:pPr algn="ctr"/>
            <a:r>
              <a:rPr lang="en-US" sz="3000" i="1" dirty="0">
                <a:latin typeface="Calibri" panose="020F0502020204030204" charset="0"/>
                <a:cs typeface="Calibri" panose="020F0502020204030204" charset="0"/>
              </a:rPr>
              <a:t>Sensor and </a:t>
            </a:r>
            <a:r>
              <a:rPr lang="de-AT" altLang="en-US" sz="3000" i="1" dirty="0">
                <a:latin typeface="Calibri" panose="020F0502020204030204" charset="0"/>
                <a:cs typeface="Calibri" panose="020F0502020204030204" charset="0"/>
              </a:rPr>
              <a:t>D</a:t>
            </a:r>
            <a:r>
              <a:rPr lang="en-US" sz="3000" i="1" dirty="0">
                <a:latin typeface="Calibri" panose="020F0502020204030204" charset="0"/>
                <a:cs typeface="Calibri" panose="020F0502020204030204" charset="0"/>
              </a:rPr>
              <a:t>ata </a:t>
            </a:r>
            <a:r>
              <a:rPr lang="de-AT" altLang="en-US" sz="3000" i="1" dirty="0">
                <a:latin typeface="Calibri" panose="020F0502020204030204" charset="0"/>
                <a:cs typeface="Calibri" panose="020F0502020204030204" charset="0"/>
              </a:rPr>
              <a:t>P</a:t>
            </a:r>
            <a:r>
              <a:rPr lang="en-US" sz="3000" i="1" dirty="0">
                <a:latin typeface="Calibri" panose="020F0502020204030204" charset="0"/>
                <a:cs typeface="Calibri" panose="020F0502020204030204" charset="0"/>
              </a:rPr>
              <a:t>rocessing </a:t>
            </a:r>
            <a:r>
              <a:rPr lang="de-AT" altLang="en-US" sz="3000" i="1" dirty="0">
                <a:latin typeface="Calibri" panose="020F0502020204030204" charset="0"/>
                <a:cs typeface="Calibri" panose="020F0502020204030204" charset="0"/>
              </a:rPr>
              <a:t>S</a:t>
            </a:r>
            <a:r>
              <a:rPr lang="en-US" sz="3000" i="1" dirty="0">
                <a:latin typeface="Calibri" panose="020F0502020204030204" charset="0"/>
                <a:cs typeface="Calibri" panose="020F0502020204030204" charset="0"/>
              </a:rPr>
              <a:t>ide</a:t>
            </a:r>
            <a:endParaRPr lang="en-US" sz="3000" i="1" dirty="0">
              <a:latin typeface="Calibri" panose="020F0502020204030204" charset="0"/>
              <a:cs typeface="Calibri" panose="020F05020202040302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762000" y="419100"/>
            <a:ext cx="16913225" cy="9408160"/>
          </a:xfrm>
          <a:prstGeom prst="rect">
            <a:avLst/>
          </a:prstGeom>
        </p:spPr>
        <p:txBody>
          <a:bodyPr wrap="square" lIns="0" tIns="0" rIns="0" bIns="0" rtlCol="0" anchor="t">
            <a:noAutofit/>
          </a:bodyPr>
          <a:lstStyle/>
          <a:p>
            <a:pPr indent="0">
              <a:lnSpc>
                <a:spcPct val="100000"/>
              </a:lnSpc>
              <a:spcBef>
                <a:spcPts val="0"/>
              </a:spcBef>
              <a:spcAft>
                <a:spcPts val="0"/>
              </a:spcAft>
              <a:buNone/>
            </a:pPr>
            <a:r>
              <a:rPr lang="de-AT" altLang="en-US" sz="6000" b="1" dirty="0">
                <a:latin typeface="Calibri" panose="020F0502020204030204" charset="0"/>
                <a:sym typeface="+mn-ea"/>
              </a:rPr>
              <a:t>Schematic Design - Part 2</a:t>
            </a:r>
            <a:endParaRPr lang="en-US" sz="6000" b="1" dirty="0"/>
          </a:p>
          <a:p>
            <a:pPr indent="0">
              <a:lnSpc>
                <a:spcPct val="100000"/>
              </a:lnSpc>
              <a:spcBef>
                <a:spcPts val="0"/>
              </a:spcBef>
              <a:spcAft>
                <a:spcPts val="0"/>
              </a:spcAft>
              <a:buNone/>
            </a:pPr>
            <a:endParaRPr lang="en-US" altLang="en-GB" sz="3000" i="1" dirty="0">
              <a:solidFill>
                <a:srgbClr val="000000"/>
              </a:solidFill>
              <a:ea typeface="Canva Sans Bold" panose="020B0803030501040103"/>
              <a:cs typeface="+mn-lt"/>
              <a:sym typeface="Canva Sans Bold" panose="020B0803030501040103"/>
            </a:endParaRPr>
          </a:p>
        </p:txBody>
      </p:sp>
      <p:sp>
        <p:nvSpPr>
          <p:cNvPr id="6" name="TextBox 5"/>
          <p:cNvSpPr txBox="1"/>
          <p:nvPr/>
        </p:nvSpPr>
        <p:spPr>
          <a:xfrm>
            <a:off x="6004560" y="9410700"/>
            <a:ext cx="6279515" cy="553085"/>
          </a:xfrm>
          <a:prstGeom prst="rect">
            <a:avLst/>
          </a:prstGeom>
          <a:noFill/>
        </p:spPr>
        <p:txBody>
          <a:bodyPr wrap="square" rtlCol="0">
            <a:spAutoFit/>
          </a:bodyPr>
          <a:p>
            <a:pPr algn="ctr"/>
            <a:r>
              <a:rPr lang="en-US" sz="3000" dirty="0">
                <a:sym typeface="+mn-ea"/>
              </a:rPr>
              <a:t>Microcontroller and </a:t>
            </a:r>
            <a:r>
              <a:rPr lang="de-AT" altLang="en-US" sz="3000" dirty="0">
                <a:latin typeface="Calibri" panose="020F0502020204030204" charset="0"/>
                <a:sym typeface="+mn-ea"/>
              </a:rPr>
              <a:t>D</a:t>
            </a:r>
            <a:r>
              <a:rPr lang="en-US" sz="3000" dirty="0">
                <a:sym typeface="+mn-ea"/>
              </a:rPr>
              <a:t>isplay </a:t>
            </a:r>
            <a:r>
              <a:rPr lang="de-AT" altLang="en-US" sz="3000" dirty="0">
                <a:latin typeface="Calibri" panose="020F0502020204030204" charset="0"/>
                <a:sym typeface="+mn-ea"/>
              </a:rPr>
              <a:t>S</a:t>
            </a:r>
            <a:r>
              <a:rPr lang="en-US" sz="3000" dirty="0">
                <a:sym typeface="+mn-ea"/>
              </a:rPr>
              <a:t>ide</a:t>
            </a:r>
            <a:endParaRPr lang="en-US" sz="3000" i="1" dirty="0">
              <a:latin typeface="Calibri" panose="020F0502020204030204" charset="0"/>
              <a:cs typeface="Calibri" panose="020F0502020204030204" charset="0"/>
            </a:endParaRPr>
          </a:p>
        </p:txBody>
      </p:sp>
      <p:pic>
        <p:nvPicPr>
          <p:cNvPr id="8" name="Picture 7"/>
          <p:cNvPicPr>
            <a:picLocks noChangeAspect="1"/>
          </p:cNvPicPr>
          <p:nvPr/>
        </p:nvPicPr>
        <p:blipFill>
          <a:blip r:embed="rId1"/>
          <a:stretch>
            <a:fillRect/>
          </a:stretch>
        </p:blipFill>
        <p:spPr>
          <a:xfrm>
            <a:off x="962655" y="2019300"/>
            <a:ext cx="16334766" cy="685006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762000" y="419100"/>
            <a:ext cx="16913225" cy="9408160"/>
          </a:xfrm>
          <a:prstGeom prst="rect">
            <a:avLst/>
          </a:prstGeom>
        </p:spPr>
        <p:txBody>
          <a:bodyPr wrap="square" lIns="0" tIns="0" rIns="0" bIns="0" rtlCol="0" anchor="t">
            <a:noAutofit/>
          </a:bodyPr>
          <a:lstStyle/>
          <a:p>
            <a:pPr indent="0">
              <a:lnSpc>
                <a:spcPct val="100000"/>
              </a:lnSpc>
              <a:spcBef>
                <a:spcPts val="0"/>
              </a:spcBef>
              <a:spcAft>
                <a:spcPts val="0"/>
              </a:spcAft>
              <a:buNone/>
            </a:pPr>
            <a:r>
              <a:rPr lang="de-AT" altLang="en-US" sz="6000" b="1" dirty="0">
                <a:latin typeface="Calibri" panose="020F0502020204030204" charset="0"/>
                <a:sym typeface="+mn-ea"/>
              </a:rPr>
              <a:t>PCB Design</a:t>
            </a:r>
            <a:endParaRPr lang="en-US" sz="6000" b="1" dirty="0"/>
          </a:p>
          <a:p>
            <a:pPr indent="0">
              <a:lnSpc>
                <a:spcPct val="100000"/>
              </a:lnSpc>
              <a:spcBef>
                <a:spcPts val="0"/>
              </a:spcBef>
              <a:spcAft>
                <a:spcPts val="0"/>
              </a:spcAft>
              <a:buNone/>
            </a:pPr>
            <a:endParaRPr lang="de-AT" altLang="en-US" sz="3000" i="1" dirty="0">
              <a:solidFill>
                <a:srgbClr val="000000"/>
              </a:solidFill>
              <a:latin typeface="Calibri" panose="020F0502020204030204" charset="0"/>
              <a:ea typeface="Canva Sans Bold" panose="020B0803030501040103"/>
              <a:cs typeface="+mn-lt"/>
              <a:sym typeface="Canva Sans Bold" panose="020B0803030501040103"/>
            </a:endParaRPr>
          </a:p>
        </p:txBody>
      </p:sp>
      <p:pic>
        <p:nvPicPr>
          <p:cNvPr id="9" name="Picture 8" descr="A green and yellow circuit board&#10;&#10;Description automatically generated"/>
          <p:cNvPicPr>
            <a:picLocks noChangeAspect="1"/>
          </p:cNvPicPr>
          <p:nvPr/>
        </p:nvPicPr>
        <p:blipFill>
          <a:blip r:embed="rId1">
            <a:extLst>
              <a:ext uri="{BEBA8EAE-BF5A-486C-A8C5-ECC9F3942E4B}">
                <a14:imgProps xmlns:a14="http://schemas.microsoft.com/office/drawing/2010/main">
                  <a14:imgLayer r:embed="rId2">
                    <a14:imgEffect>
                      <a14:backgroundRemoval t="6202" b="91667" l="2926" r="98851">
                        <a14:foregroundMark x1="62382" y1="50000" x2="62382" y2="50000"/>
                        <a14:foregroundMark x1="17659" y1="91473" x2="12435" y2="83915"/>
                        <a14:foregroundMark x1="12435" y1="83915" x2="6270" y2="62791"/>
                        <a14:foregroundMark x1="6270" y1="62791" x2="6165" y2="34690"/>
                        <a14:foregroundMark x1="6165" y1="34690" x2="10449" y2="25000"/>
                        <a14:foregroundMark x1="10449" y1="25000" x2="22989" y2="12209"/>
                        <a14:foregroundMark x1="22989" y1="12209" x2="51515" y2="23837"/>
                        <a14:foregroundMark x1="51515" y1="23837" x2="64577" y2="36240"/>
                        <a14:foregroundMark x1="64577" y1="36240" x2="86938" y2="25969"/>
                        <a14:foregroundMark x1="86938" y1="25969" x2="92059" y2="34109"/>
                        <a14:foregroundMark x1="92059" y1="34109" x2="94148" y2="59109"/>
                        <a14:foregroundMark x1="94148" y1="59109" x2="85893" y2="69380"/>
                        <a14:foregroundMark x1="85893" y1="69380" x2="39394" y2="82752"/>
                        <a14:foregroundMark x1="39394" y1="82752" x2="33124" y2="90310"/>
                        <a14:foregroundMark x1="33124" y1="90310" x2="19018" y2="92054"/>
                        <a14:foregroundMark x1="19018" y1="92054" x2="18286" y2="90310"/>
                        <a14:foregroundMark x1="5538" y1="72868" x2="5538" y2="57558"/>
                        <a14:foregroundMark x1="5538" y1="57558" x2="3553" y2="46705"/>
                        <a14:foregroundMark x1="3553" y1="46705" x2="2926" y2="45155"/>
                        <a14:foregroundMark x1="2926" y1="35271" x2="10972" y2="16667"/>
                        <a14:foregroundMark x1="10972" y1="16667" x2="24765" y2="6008"/>
                        <a14:foregroundMark x1="24765" y1="6008" x2="33124" y2="6202"/>
                        <a14:foregroundMark x1="33124" y1="6202" x2="40543" y2="15698"/>
                        <a14:foregroundMark x1="93521" y1="28682" x2="94462" y2="68605"/>
                        <a14:foregroundMark x1="96134" y1="27132" x2="98642" y2="73450"/>
                        <a14:foregroundMark x1="98642" y1="73450" x2="98851" y2="74612"/>
                      </a14:backgroundRemoval>
                    </a14:imgEffect>
                  </a14:imgLayer>
                </a14:imgProps>
              </a:ext>
              <a:ext uri="{28A0092B-C50C-407E-A947-70E740481C1C}">
                <a14:useLocalDpi xmlns:a14="http://schemas.microsoft.com/office/drawing/2010/main" val="0"/>
              </a:ext>
            </a:extLst>
          </a:blip>
          <a:stretch>
            <a:fillRect/>
          </a:stretch>
        </p:blipFill>
        <p:spPr>
          <a:xfrm>
            <a:off x="1371600" y="3045928"/>
            <a:ext cx="7772400" cy="4195144"/>
          </a:xfrm>
          <a:prstGeom prst="rect">
            <a:avLst/>
          </a:prstGeom>
        </p:spPr>
      </p:pic>
      <p:pic>
        <p:nvPicPr>
          <p:cNvPr id="11" name="Picture 10" descr="A close-up of a circuit board&#10;&#10;Description automatically generate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6400" y="3314700"/>
            <a:ext cx="7772400" cy="3332766"/>
          </a:xfrm>
          <a:prstGeom prst="rect">
            <a:avLst/>
          </a:prstGeom>
        </p:spPr>
      </p:pic>
      <p:sp>
        <p:nvSpPr>
          <p:cNvPr id="12" name="TextBox 11"/>
          <p:cNvSpPr txBox="1"/>
          <p:nvPr/>
        </p:nvSpPr>
        <p:spPr>
          <a:xfrm>
            <a:off x="2743200" y="7393472"/>
            <a:ext cx="6400800" cy="553085"/>
          </a:xfrm>
          <a:prstGeom prst="rect">
            <a:avLst/>
          </a:prstGeom>
          <a:noFill/>
        </p:spPr>
        <p:txBody>
          <a:bodyPr wrap="square" rtlCol="0">
            <a:spAutoFit/>
          </a:bodyPr>
          <a:p>
            <a:pPr algn="ctr"/>
            <a:r>
              <a:rPr lang="de-AT" altLang="en-US" sz="3000" i="1" dirty="0">
                <a:latin typeface="Calibri" panose="020F0502020204030204" charset="0"/>
              </a:rPr>
              <a:t>Capacitor Plate With MPR121</a:t>
            </a:r>
            <a:r>
              <a:rPr lang="en-US" sz="3000" i="1" dirty="0"/>
              <a:t> </a:t>
            </a:r>
            <a:endParaRPr lang="en-US" sz="3000" i="1" dirty="0"/>
          </a:p>
        </p:txBody>
      </p:sp>
      <p:sp>
        <p:nvSpPr>
          <p:cNvPr id="13" name="TextBox 12"/>
          <p:cNvSpPr txBox="1"/>
          <p:nvPr/>
        </p:nvSpPr>
        <p:spPr>
          <a:xfrm>
            <a:off x="9296400" y="7393472"/>
            <a:ext cx="6400800" cy="553085"/>
          </a:xfrm>
          <a:prstGeom prst="rect">
            <a:avLst/>
          </a:prstGeom>
          <a:noFill/>
        </p:spPr>
        <p:txBody>
          <a:bodyPr wrap="square" rtlCol="0">
            <a:spAutoFit/>
          </a:bodyPr>
          <a:p>
            <a:pPr algn="ctr"/>
            <a:r>
              <a:rPr lang="de-AT" altLang="en-US" sz="3000" i="1" dirty="0">
                <a:latin typeface="Calibri" panose="020F0502020204030204" charset="0"/>
              </a:rPr>
              <a:t>Arduino Nano With OLED Display</a:t>
            </a:r>
            <a:endParaRPr lang="de-AT" altLang="en-US" sz="3000" i="1" dirty="0">
              <a:latin typeface="Calibri" panose="020F05020202040302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762000" y="495300"/>
            <a:ext cx="16913225" cy="9408160"/>
          </a:xfrm>
          <a:prstGeom prst="rect">
            <a:avLst/>
          </a:prstGeom>
        </p:spPr>
        <p:txBody>
          <a:bodyPr wrap="square" lIns="0" tIns="0" rIns="0" bIns="0" rtlCol="0" anchor="t">
            <a:noAutofit/>
          </a:bodyPr>
          <a:lstStyle/>
          <a:p>
            <a:pPr indent="0">
              <a:lnSpc>
                <a:spcPct val="100000"/>
              </a:lnSpc>
              <a:spcBef>
                <a:spcPts val="0"/>
              </a:spcBef>
              <a:spcAft>
                <a:spcPts val="0"/>
              </a:spcAft>
              <a:buNone/>
            </a:pPr>
            <a:r>
              <a:rPr lang="de-AT" altLang="en-US" sz="6000" b="1" dirty="0">
                <a:latin typeface="Calibri" panose="020F0502020204030204" charset="0"/>
                <a:cs typeface="Calibri" panose="020F0502020204030204" charset="0"/>
              </a:rPr>
              <a:t>Functional Microcontroller Script</a:t>
            </a:r>
            <a:endParaRPr lang="en-US" sz="6000" b="1" dirty="0">
              <a:latin typeface="Calibri" panose="020F0502020204030204" charset="0"/>
              <a:cs typeface="Calibri" panose="020F0502020204030204" charset="0"/>
            </a:endParaRPr>
          </a:p>
          <a:p>
            <a:pPr marL="0" indent="0" algn="just">
              <a:lnSpc>
                <a:spcPct val="150000"/>
              </a:lnSpc>
              <a:buNone/>
            </a:pPr>
            <a:r>
              <a:rPr lang="en-US" sz="3000" i="1" dirty="0">
                <a:latin typeface="Calibri" panose="020F0502020204030204" charset="0"/>
                <a:cs typeface="Calibri" panose="020F0502020204030204" charset="0"/>
                <a:sym typeface="+mn-ea"/>
              </a:rPr>
              <a:t>Herewith, I am showing the different outputs based on the script.</a:t>
            </a:r>
            <a:endParaRPr lang="en-US" sz="3000" i="1" dirty="0">
              <a:latin typeface="Calibri" panose="020F0502020204030204" charset="0"/>
              <a:cs typeface="Calibri" panose="020F0502020204030204" charset="0"/>
            </a:endParaRPr>
          </a:p>
          <a:p>
            <a:pPr marL="0" indent="0" algn="just">
              <a:lnSpc>
                <a:spcPct val="150000"/>
              </a:lnSpc>
              <a:buNone/>
            </a:pPr>
            <a:r>
              <a:rPr lang="en-US" sz="3000" i="1" dirty="0">
                <a:latin typeface="Calibri" panose="020F0502020204030204" charset="0"/>
                <a:cs typeface="Calibri" panose="020F0502020204030204" charset="0"/>
                <a:sym typeface="+mn-ea"/>
              </a:rPr>
              <a:t>Case 1. No fabric detected						Case 3. Fabric detected – Wrinkled</a:t>
            </a:r>
            <a:endParaRPr lang="en-US" sz="3000" i="1" dirty="0">
              <a:latin typeface="Calibri" panose="020F0502020204030204" charset="0"/>
              <a:cs typeface="Calibri" panose="020F0502020204030204" charset="0"/>
              <a:sym typeface="+mn-ea"/>
            </a:endParaRPr>
          </a:p>
          <a:p>
            <a:pPr marL="0" indent="0" algn="just">
              <a:lnSpc>
                <a:spcPct val="150000"/>
              </a:lnSpc>
              <a:buNone/>
            </a:pPr>
            <a:endParaRPr lang="en-US" sz="3000" i="1" dirty="0">
              <a:latin typeface="Calibri" panose="020F0502020204030204" charset="0"/>
              <a:cs typeface="Calibri" panose="020F0502020204030204" charset="0"/>
              <a:sym typeface="+mn-ea"/>
            </a:endParaRPr>
          </a:p>
          <a:p>
            <a:pPr marL="0" indent="0" algn="just">
              <a:lnSpc>
                <a:spcPct val="150000"/>
              </a:lnSpc>
              <a:buNone/>
            </a:pPr>
            <a:endParaRPr lang="en-US" sz="3000" i="1" dirty="0">
              <a:latin typeface="Calibri" panose="020F0502020204030204" charset="0"/>
              <a:cs typeface="Calibri" panose="020F0502020204030204" charset="0"/>
              <a:sym typeface="+mn-ea"/>
            </a:endParaRPr>
          </a:p>
          <a:p>
            <a:pPr marL="0" indent="0" algn="just">
              <a:lnSpc>
                <a:spcPct val="150000"/>
              </a:lnSpc>
              <a:buNone/>
            </a:pPr>
            <a:endParaRPr lang="en-US" sz="3000" i="1" dirty="0">
              <a:latin typeface="Calibri" panose="020F0502020204030204" charset="0"/>
              <a:cs typeface="Calibri" panose="020F0502020204030204" charset="0"/>
              <a:sym typeface="+mn-ea"/>
            </a:endParaRPr>
          </a:p>
          <a:p>
            <a:pPr marL="0" indent="0" algn="just">
              <a:lnSpc>
                <a:spcPct val="150000"/>
              </a:lnSpc>
              <a:buNone/>
            </a:pPr>
            <a:endParaRPr lang="en-US" sz="3000" i="1" dirty="0">
              <a:latin typeface="Calibri" panose="020F0502020204030204" charset="0"/>
              <a:cs typeface="Calibri" panose="020F0502020204030204" charset="0"/>
              <a:sym typeface="+mn-ea"/>
            </a:endParaRPr>
          </a:p>
          <a:p>
            <a:pPr marL="0" indent="0" algn="just">
              <a:lnSpc>
                <a:spcPct val="150000"/>
              </a:lnSpc>
              <a:buNone/>
            </a:pPr>
            <a:endParaRPr lang="en-US" sz="3000" i="1" dirty="0">
              <a:latin typeface="Calibri" panose="020F0502020204030204" charset="0"/>
              <a:cs typeface="Calibri" panose="020F0502020204030204" charset="0"/>
              <a:sym typeface="+mn-ea"/>
            </a:endParaRPr>
          </a:p>
          <a:p>
            <a:pPr marL="0" indent="0" algn="just">
              <a:lnSpc>
                <a:spcPct val="150000"/>
              </a:lnSpc>
              <a:buNone/>
            </a:pPr>
            <a:r>
              <a:rPr lang="en-US" sz="3000" i="1" dirty="0">
                <a:latin typeface="Calibri" panose="020F0502020204030204" charset="0"/>
                <a:cs typeface="Calibri" panose="020F0502020204030204" charset="0"/>
                <a:sym typeface="+mn-ea"/>
              </a:rPr>
              <a:t>Case 2. Fabric detected – smooth surface</a:t>
            </a:r>
            <a:endParaRPr lang="en-US" sz="3000" i="1" dirty="0">
              <a:latin typeface="Calibri" panose="020F0502020204030204" charset="0"/>
              <a:cs typeface="Calibri" panose="020F0502020204030204" charset="0"/>
            </a:endParaRPr>
          </a:p>
          <a:p>
            <a:pPr marL="0" indent="0" algn="just">
              <a:lnSpc>
                <a:spcPct val="150000"/>
              </a:lnSpc>
              <a:buNone/>
            </a:pPr>
            <a:endParaRPr lang="en-US" altLang="en-GB" sz="3000" i="1" dirty="0">
              <a:solidFill>
                <a:srgbClr val="000000"/>
              </a:solidFill>
              <a:latin typeface="Calibri" panose="020F0502020204030204" charset="0"/>
              <a:ea typeface="Canva Sans Bold" panose="020B0803030501040103"/>
              <a:cs typeface="Calibri" panose="020F0502020204030204" charset="0"/>
              <a:sym typeface="Canva Sans Bold" panose="020B0803030501040103"/>
            </a:endParaRPr>
          </a:p>
        </p:txBody>
      </p:sp>
      <p:pic>
        <p:nvPicPr>
          <p:cNvPr id="5" name="Picture 4"/>
          <p:cNvPicPr>
            <a:picLocks noChangeAspect="1"/>
          </p:cNvPicPr>
          <p:nvPr/>
        </p:nvPicPr>
        <p:blipFill>
          <a:blip r:embed="rId1"/>
          <a:stretch>
            <a:fillRect/>
          </a:stretch>
        </p:blipFill>
        <p:spPr>
          <a:xfrm>
            <a:off x="762000" y="3543299"/>
            <a:ext cx="5410200" cy="2715231"/>
          </a:xfrm>
          <a:prstGeom prst="rect">
            <a:avLst/>
          </a:prstGeom>
        </p:spPr>
      </p:pic>
      <p:pic>
        <p:nvPicPr>
          <p:cNvPr id="7" name="Picture 6"/>
          <p:cNvPicPr>
            <a:picLocks noChangeAspect="1"/>
          </p:cNvPicPr>
          <p:nvPr/>
        </p:nvPicPr>
        <p:blipFill>
          <a:blip r:embed="rId2"/>
          <a:stretch>
            <a:fillRect/>
          </a:stretch>
        </p:blipFill>
        <p:spPr>
          <a:xfrm>
            <a:off x="9833046" y="3543299"/>
            <a:ext cx="5410197" cy="2715230"/>
          </a:xfrm>
          <a:prstGeom prst="rect">
            <a:avLst/>
          </a:prstGeom>
        </p:spPr>
      </p:pic>
      <p:pic>
        <p:nvPicPr>
          <p:cNvPr id="6" name="Picture 5"/>
          <p:cNvPicPr>
            <a:picLocks noChangeAspect="1"/>
          </p:cNvPicPr>
          <p:nvPr/>
        </p:nvPicPr>
        <p:blipFill>
          <a:blip r:embed="rId3"/>
          <a:stretch>
            <a:fillRect/>
          </a:stretch>
        </p:blipFill>
        <p:spPr>
          <a:xfrm>
            <a:off x="762000" y="6976736"/>
            <a:ext cx="5410200" cy="271523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TextBox 4"/>
              <p:cNvSpPr txBox="1"/>
              <p:nvPr/>
            </p:nvSpPr>
            <p:spPr>
              <a:xfrm>
                <a:off x="762000" y="571500"/>
                <a:ext cx="16913225" cy="9408160"/>
              </a:xfrm>
              <a:prstGeom prst="rect">
                <a:avLst/>
              </a:prstGeom>
            </p:spPr>
            <p:txBody>
              <a:bodyPr wrap="square" lIns="0" tIns="0" rIns="0" bIns="0" rtlCol="0" anchor="t">
                <a:noAutofit/>
              </a:bodyPr>
              <a:lstStyle/>
              <a:p>
                <a:pPr marL="0" indent="0" algn="just">
                  <a:lnSpc>
                    <a:spcPct val="100000"/>
                  </a:lnSpc>
                  <a:buNone/>
                </a:pPr>
                <a:r>
                  <a:rPr lang="de-AT" altLang="en-US" sz="6000" b="1" dirty="0">
                    <a:latin typeface="Calibri" panose="020F0502020204030204" charset="0"/>
                    <a:sym typeface="+mn-ea"/>
                  </a:rPr>
                  <a:t>Functional Output and Working</a:t>
                </a:r>
                <a:endParaRPr lang="en-US" sz="6000" b="1" dirty="0"/>
              </a:p>
              <a:p>
                <a:pPr marL="0" indent="0">
                  <a:lnSpc>
                    <a:spcPct val="150000"/>
                  </a:lnSpc>
                  <a:buNone/>
                </a:pPr>
                <a:r>
                  <a:rPr lang="en-GB" sz="3000" b="1" i="1" dirty="0">
                    <a:latin typeface="Calibri" panose="020F0502020204030204" charset="0"/>
                    <a:cs typeface="Calibri" panose="020F0502020204030204" charset="0"/>
                    <a:sym typeface="+mn-ea"/>
                  </a:rPr>
                  <a:t>Data Fetched by MPR121 from the Capacitive Plate</a:t>
                </a:r>
                <a:endParaRPr lang="en-GB" sz="3000" b="1" i="1" dirty="0">
                  <a:latin typeface="Calibri" panose="020F0502020204030204" charset="0"/>
                  <a:cs typeface="Calibri" panose="020F0502020204030204" charset="0"/>
                </a:endParaRPr>
              </a:p>
              <a:p>
                <a:pPr marL="457200" indent="-457200">
                  <a:lnSpc>
                    <a:spcPct val="150000"/>
                  </a:lnSpc>
                  <a:buFont typeface="Arial" panose="020B0604020202020204" pitchFamily="34" charset="0"/>
                  <a:buChar char="•"/>
                </a:pPr>
                <a:r>
                  <a:rPr lang="en-GB" sz="3000" i="1" dirty="0">
                    <a:latin typeface="Calibri" panose="020F0502020204030204" charset="0"/>
                    <a:cs typeface="Calibri" panose="020F0502020204030204" charset="0"/>
                    <a:sym typeface="+mn-ea"/>
                  </a:rPr>
                  <a:t>The </a:t>
                </a:r>
                <a:r>
                  <a:rPr lang="en-GB" sz="3000" b="1" i="1" dirty="0">
                    <a:latin typeface="Calibri" panose="020F0502020204030204" charset="0"/>
                    <a:cs typeface="Calibri" panose="020F0502020204030204" charset="0"/>
                    <a:sym typeface="+mn-ea"/>
                  </a:rPr>
                  <a:t>copper capacitive plate</a:t>
                </a:r>
                <a:r>
                  <a:rPr lang="en-GB" sz="3000" i="1" dirty="0">
                    <a:latin typeface="Calibri" panose="020F0502020204030204" charset="0"/>
                    <a:cs typeface="Calibri" panose="020F0502020204030204" charset="0"/>
                    <a:sym typeface="+mn-ea"/>
                  </a:rPr>
                  <a:t> acts as an </a:t>
                </a:r>
                <a:r>
                  <a:rPr lang="en-GB" sz="3000" b="1" i="1" dirty="0">
                    <a:latin typeface="Calibri" panose="020F0502020204030204" charset="0"/>
                    <a:cs typeface="Calibri" panose="020F0502020204030204" charset="0"/>
                    <a:sym typeface="+mn-ea"/>
                  </a:rPr>
                  <a:t>electrode (ELE0-ELE11)</a:t>
                </a:r>
                <a:r>
                  <a:rPr lang="en-GB" sz="3000" i="1" dirty="0">
                    <a:latin typeface="Calibri" panose="020F0502020204030204" charset="0"/>
                    <a:cs typeface="Calibri" panose="020F0502020204030204" charset="0"/>
                    <a:sym typeface="+mn-ea"/>
                  </a:rPr>
                  <a:t> connected to the </a:t>
                </a:r>
                <a:r>
                  <a:rPr lang="en-GB" sz="3000" b="1" i="1" dirty="0">
                    <a:latin typeface="Calibri" panose="020F0502020204030204" charset="0"/>
                    <a:cs typeface="Calibri" panose="020F0502020204030204" charset="0"/>
                    <a:sym typeface="+mn-ea"/>
                  </a:rPr>
                  <a:t>MPR121 capacitive touch sensor</a:t>
                </a:r>
                <a:r>
                  <a:rPr lang="en-GB" sz="3000" i="1" dirty="0">
                    <a:latin typeface="Calibri" panose="020F0502020204030204" charset="0"/>
                    <a:cs typeface="Calibri" panose="020F0502020204030204" charset="0"/>
                    <a:sym typeface="+mn-ea"/>
                  </a:rPr>
                  <a:t>.</a:t>
                </a:r>
                <a:endParaRPr lang="en-GB" sz="3000" i="1" dirty="0">
                  <a:latin typeface="Calibri" panose="020F0502020204030204" charset="0"/>
                  <a:cs typeface="Calibri" panose="020F0502020204030204" charset="0"/>
                  <a:sym typeface="+mn-ea"/>
                </a:endParaRPr>
              </a:p>
              <a:p>
                <a:pPr marL="457200" indent="-457200">
                  <a:lnSpc>
                    <a:spcPct val="150000"/>
                  </a:lnSpc>
                  <a:buFont typeface="Arial" panose="020B0604020202020204" pitchFamily="34" charset="0"/>
                  <a:buChar char="•"/>
                </a:pPr>
                <a:r>
                  <a:rPr lang="en-GB" sz="3000" i="1" dirty="0">
                    <a:latin typeface="Calibri" panose="020F0502020204030204" charset="0"/>
                    <a:cs typeface="Calibri" panose="020F0502020204030204" charset="0"/>
                    <a:sym typeface="+mn-ea"/>
                  </a:rPr>
                  <a:t>MPR121 applies a </a:t>
                </a:r>
                <a:r>
                  <a:rPr lang="en-GB" sz="3000" b="1" i="1" dirty="0">
                    <a:latin typeface="Calibri" panose="020F0502020204030204" charset="0"/>
                    <a:cs typeface="Calibri" panose="020F0502020204030204" charset="0"/>
                    <a:sym typeface="+mn-ea"/>
                  </a:rPr>
                  <a:t>constant DC current</a:t>
                </a:r>
                <a:r>
                  <a:rPr lang="en-GB" sz="3000" i="1" dirty="0">
                    <a:latin typeface="Calibri" panose="020F0502020204030204" charset="0"/>
                    <a:cs typeface="Calibri" panose="020F0502020204030204" charset="0"/>
                    <a:sym typeface="+mn-ea"/>
                  </a:rPr>
                  <a:t> to the electrode and measures the </a:t>
                </a:r>
                <a:r>
                  <a:rPr lang="en-GB" sz="3000" b="1" i="1" dirty="0">
                    <a:latin typeface="Calibri" panose="020F0502020204030204" charset="0"/>
                    <a:cs typeface="Calibri" panose="020F0502020204030204" charset="0"/>
                    <a:sym typeface="+mn-ea"/>
                  </a:rPr>
                  <a:t>resulting voltage</a:t>
                </a:r>
                <a:r>
                  <a:rPr lang="en-GB" sz="3000" i="1" dirty="0">
                    <a:latin typeface="Calibri" panose="020F0502020204030204" charset="0"/>
                    <a:cs typeface="Calibri" panose="020F0502020204030204" charset="0"/>
                    <a:sym typeface="+mn-ea"/>
                  </a:rPr>
                  <a:t>.</a:t>
                </a:r>
                <a:endParaRPr lang="en-GB" sz="3000" i="1" dirty="0">
                  <a:latin typeface="Calibri" panose="020F0502020204030204" charset="0"/>
                  <a:cs typeface="Calibri" panose="020F0502020204030204" charset="0"/>
                  <a:sym typeface="+mn-ea"/>
                </a:endParaRPr>
              </a:p>
              <a:p>
                <a:pPr marL="457200" indent="-457200">
                  <a:lnSpc>
                    <a:spcPct val="150000"/>
                  </a:lnSpc>
                  <a:buFont typeface="Arial" panose="020B0604020202020204" pitchFamily="34" charset="0"/>
                  <a:buChar char="•"/>
                </a:pPr>
                <a:r>
                  <a:rPr lang="en-GB" sz="3000" i="1" dirty="0">
                    <a:latin typeface="Calibri" panose="020F0502020204030204" charset="0"/>
                    <a:cs typeface="Calibri" panose="020F0502020204030204" charset="0"/>
                    <a:sym typeface="+mn-ea"/>
                  </a:rPr>
                  <a:t>The </a:t>
                </a:r>
                <a:r>
                  <a:rPr lang="en-GB" sz="3000" b="1" i="1" dirty="0">
                    <a:latin typeface="Calibri" panose="020F0502020204030204" charset="0"/>
                    <a:cs typeface="Calibri" panose="020F0502020204030204" charset="0"/>
                    <a:sym typeface="+mn-ea"/>
                  </a:rPr>
                  <a:t>capacitance is inversely proportional to the measured voltage</a:t>
                </a:r>
                <a:r>
                  <a:rPr lang="en-GB" sz="3000" i="1" dirty="0">
                    <a:latin typeface="Calibri" panose="020F0502020204030204" charset="0"/>
                    <a:cs typeface="Calibri" panose="020F0502020204030204" charset="0"/>
                    <a:sym typeface="+mn-ea"/>
                  </a:rPr>
                  <a:t>: </a:t>
                </a:r>
                <a14:m>
                  <m:oMath xmlns:m="http://schemas.openxmlformats.org/officeDocument/2006/math">
                    <m:r>
                      <a:rPr lang="en-US" altLang="en-GB" sz="3000" i="1" dirty="0">
                        <a:latin typeface="Cambria Math" panose="02040503050406030204" charset="0"/>
                        <a:cs typeface="Cambria Math" panose="02040503050406030204" charset="0"/>
                        <a:sym typeface="+mn-ea"/>
                      </a:rPr>
                      <m:t>𝐶</m:t>
                    </m:r>
                    <m:r>
                      <a:rPr lang="en-US" altLang="en-GB" sz="3000" i="1" dirty="0">
                        <a:latin typeface="Cambria Math" panose="02040503050406030204" charset="0"/>
                        <a:cs typeface="Cambria Math" panose="02040503050406030204" charset="0"/>
                        <a:sym typeface="+mn-ea"/>
                      </a:rPr>
                      <m:t> = </m:t>
                    </m:r>
                    <m:f>
                      <m:fPr>
                        <m:ctrlPr>
                          <a:rPr lang="en-US" altLang="en-GB" sz="3000" i="1" dirty="0">
                            <a:latin typeface="Cambria Math" panose="02040503050406030204" charset="0"/>
                            <a:cs typeface="Cambria Math" panose="02040503050406030204" charset="0"/>
                            <a:sym typeface="+mn-ea"/>
                          </a:rPr>
                        </m:ctrlPr>
                      </m:fPr>
                      <m:num>
                        <m:r>
                          <a:rPr lang="en-US" altLang="en-GB" sz="3000" i="1" dirty="0">
                            <a:latin typeface="Cambria Math" panose="02040503050406030204" charset="0"/>
                            <a:cs typeface="Cambria Math" panose="02040503050406030204" charset="0"/>
                            <a:sym typeface="+mn-ea"/>
                          </a:rPr>
                          <m:t>𝐼</m:t>
                        </m:r>
                        <m:r>
                          <a:rPr lang="en-US" altLang="en-GB" sz="3000" i="1" dirty="0">
                            <a:latin typeface="Cambria Math" panose="02040503050406030204" charset="0"/>
                            <a:cs typeface="Cambria Math" panose="02040503050406030204" charset="0"/>
                            <a:sym typeface="+mn-ea"/>
                          </a:rPr>
                          <m:t> </m:t>
                        </m:r>
                        <m:r>
                          <a:rPr lang="en-US" altLang="en-GB" sz="3000" i="1" dirty="0">
                            <a:latin typeface="Cambria Math" panose="02040503050406030204" charset="0"/>
                            <a:cs typeface="Cambria Math" panose="02040503050406030204" charset="0"/>
                            <a:sym typeface="+mn-ea"/>
                          </a:rPr>
                          <m:t>𝑋</m:t>
                        </m:r>
                        <m:r>
                          <a:rPr lang="en-US" altLang="en-GB" sz="3000" i="1" dirty="0">
                            <a:latin typeface="Cambria Math" panose="02040503050406030204" charset="0"/>
                            <a:cs typeface="Cambria Math" panose="02040503050406030204" charset="0"/>
                            <a:sym typeface="+mn-ea"/>
                          </a:rPr>
                          <m:t> </m:t>
                        </m:r>
                        <m:r>
                          <a:rPr lang="en-US" altLang="en-GB" sz="3000" i="1" dirty="0">
                            <a:latin typeface="Cambria Math" panose="02040503050406030204" charset="0"/>
                            <a:cs typeface="Cambria Math" panose="02040503050406030204" charset="0"/>
                            <a:sym typeface="+mn-ea"/>
                          </a:rPr>
                          <m:t>𝑇</m:t>
                        </m:r>
                      </m:num>
                      <m:den>
                        <m:r>
                          <a:rPr lang="en-US" altLang="en-GB" sz="3000" i="1" dirty="0">
                            <a:latin typeface="Cambria Math" panose="02040503050406030204" charset="0"/>
                            <a:cs typeface="Cambria Math" panose="02040503050406030204" charset="0"/>
                            <a:sym typeface="+mn-ea"/>
                          </a:rPr>
                          <m:t>𝑉</m:t>
                        </m:r>
                      </m:den>
                    </m:f>
                  </m:oMath>
                </a14:m>
                <a:endParaRPr lang="en-US" altLang="en-GB" sz="3000" i="1" dirty="0">
                  <a:latin typeface="Cambria Math" panose="02040503050406030204" charset="0"/>
                  <a:cs typeface="Cambria Math" panose="02040503050406030204" charset="0"/>
                  <a:sym typeface="+mn-ea"/>
                </a:endParaRPr>
              </a:p>
              <a:p>
                <a:pPr marL="457200" indent="-457200">
                  <a:lnSpc>
                    <a:spcPct val="150000"/>
                  </a:lnSpc>
                  <a:buFont typeface="Arial" panose="020B0604020202020204" pitchFamily="34" charset="0"/>
                  <a:buChar char="•"/>
                </a:pPr>
                <a:r>
                  <a:rPr lang="en-GB" sz="3000" i="1" dirty="0">
                    <a:latin typeface="Calibri" panose="020F0502020204030204" charset="0"/>
                    <a:cs typeface="Calibri" panose="020F0502020204030204" charset="0"/>
                    <a:sym typeface="+mn-ea"/>
                  </a:rPr>
                  <a:t>The MPR121 internally processes this data through a </a:t>
                </a:r>
                <a:r>
                  <a:rPr lang="en-GB" sz="3000" b="1" i="1" dirty="0">
                    <a:latin typeface="Calibri" panose="020F0502020204030204" charset="0"/>
                    <a:cs typeface="Calibri" panose="020F0502020204030204" charset="0"/>
                    <a:sym typeface="+mn-ea"/>
                  </a:rPr>
                  <a:t>10-bit ADC</a:t>
                </a:r>
                <a:r>
                  <a:rPr lang="en-GB" sz="3000" i="1" dirty="0">
                    <a:latin typeface="Calibri" panose="020F0502020204030204" charset="0"/>
                    <a:cs typeface="Calibri" panose="020F0502020204030204" charset="0"/>
                    <a:sym typeface="+mn-ea"/>
                  </a:rPr>
                  <a:t> to generate </a:t>
                </a:r>
                <a:r>
                  <a:rPr lang="en-GB" sz="3000" b="1" i="1" dirty="0">
                    <a:latin typeface="Calibri" panose="020F0502020204030204" charset="0"/>
                    <a:cs typeface="Calibri" panose="020F0502020204030204" charset="0"/>
                    <a:sym typeface="+mn-ea"/>
                  </a:rPr>
                  <a:t>filtered capacitance values</a:t>
                </a:r>
                <a:r>
                  <a:rPr lang="en-GB" sz="3000" i="1" dirty="0">
                    <a:latin typeface="Calibri" panose="020F0502020204030204" charset="0"/>
                    <a:cs typeface="Calibri" panose="020F0502020204030204" charset="0"/>
                    <a:sym typeface="+mn-ea"/>
                  </a:rPr>
                  <a:t>.</a:t>
                </a:r>
                <a:endParaRPr lang="en-GB" sz="3000" i="1" dirty="0">
                  <a:latin typeface="Calibri" panose="020F0502020204030204" charset="0"/>
                  <a:cs typeface="Calibri" panose="020F0502020204030204" charset="0"/>
                  <a:sym typeface="+mn-ea"/>
                </a:endParaRPr>
              </a:p>
              <a:p>
                <a:pPr marL="457200" indent="-457200">
                  <a:lnSpc>
                    <a:spcPct val="150000"/>
                  </a:lnSpc>
                  <a:buFont typeface="Arial" panose="020B0604020202020204" pitchFamily="34" charset="0"/>
                  <a:buChar char="•"/>
                </a:pPr>
                <a:r>
                  <a:rPr lang="en-GB" sz="3000" i="1" dirty="0">
                    <a:latin typeface="Calibri" panose="020F0502020204030204" charset="0"/>
                    <a:cs typeface="Calibri" panose="020F0502020204030204" charset="0"/>
                    <a:sym typeface="+mn-ea"/>
                  </a:rPr>
                  <a:t>It </a:t>
                </a:r>
                <a:r>
                  <a:rPr lang="en-GB" sz="3000" b="1" i="1" dirty="0">
                    <a:latin typeface="Calibri" panose="020F0502020204030204" charset="0"/>
                    <a:cs typeface="Calibri" panose="020F0502020204030204" charset="0"/>
                    <a:sym typeface="+mn-ea"/>
                  </a:rPr>
                  <a:t>compares the filtered data</a:t>
                </a:r>
                <a:r>
                  <a:rPr lang="en-GB" sz="3000" i="1" dirty="0">
                    <a:latin typeface="Calibri" panose="020F0502020204030204" charset="0"/>
                    <a:cs typeface="Calibri" panose="020F0502020204030204" charset="0"/>
                    <a:sym typeface="+mn-ea"/>
                  </a:rPr>
                  <a:t> with a </a:t>
                </a:r>
                <a:r>
                  <a:rPr lang="en-GB" sz="3000" b="1" i="1" dirty="0">
                    <a:latin typeface="Calibri" panose="020F0502020204030204" charset="0"/>
                    <a:cs typeface="Calibri" panose="020F0502020204030204" charset="0"/>
                    <a:sym typeface="+mn-ea"/>
                  </a:rPr>
                  <a:t>baseline capacitance value</a:t>
                </a:r>
                <a:r>
                  <a:rPr lang="en-GB" sz="3000" i="1" dirty="0">
                    <a:latin typeface="Calibri" panose="020F0502020204030204" charset="0"/>
                    <a:cs typeface="Calibri" panose="020F0502020204030204" charset="0"/>
                    <a:sym typeface="+mn-ea"/>
                  </a:rPr>
                  <a:t> to detect: </a:t>
                </a:r>
                <a:endParaRPr lang="en-GB" sz="3000" i="1" dirty="0">
                  <a:latin typeface="Calibri" panose="020F0502020204030204" charset="0"/>
                  <a:cs typeface="Calibri" panose="020F0502020204030204" charset="0"/>
                  <a:sym typeface="+mn-ea"/>
                </a:endParaRPr>
              </a:p>
              <a:p>
                <a:pPr marL="914400" lvl="1" indent="-457200">
                  <a:lnSpc>
                    <a:spcPct val="150000"/>
                  </a:lnSpc>
                  <a:buFont typeface="Arial" panose="020B0604020202020204" pitchFamily="34" charset="0"/>
                  <a:buChar char="•"/>
                </a:pPr>
                <a:r>
                  <a:rPr lang="en-GB" sz="3000" b="1" i="1" dirty="0">
                    <a:latin typeface="Calibri" panose="020F0502020204030204" charset="0"/>
                    <a:cs typeface="Calibri" panose="020F0502020204030204" charset="0"/>
                    <a:sym typeface="+mn-ea"/>
                  </a:rPr>
                  <a:t>Touch events (fabric presence)</a:t>
                </a:r>
                <a:endParaRPr lang="en-GB" sz="3000" b="1" i="1" dirty="0">
                  <a:latin typeface="Calibri" panose="020F0502020204030204" charset="0"/>
                  <a:cs typeface="Calibri" panose="020F0502020204030204" charset="0"/>
                  <a:sym typeface="+mn-ea"/>
                </a:endParaRPr>
              </a:p>
              <a:p>
                <a:pPr marL="914400" lvl="1" indent="-457200">
                  <a:lnSpc>
                    <a:spcPct val="150000"/>
                  </a:lnSpc>
                  <a:buFont typeface="Arial" panose="020B0604020202020204" pitchFamily="34" charset="0"/>
                  <a:buChar char="•"/>
                </a:pPr>
                <a:r>
                  <a:rPr lang="en-US" altLang="en-GB" sz="3000" b="1" i="1" dirty="0">
                    <a:latin typeface="Calibri" panose="020F0502020204030204" charset="0"/>
                    <a:cs typeface="Calibri" panose="020F0502020204030204" charset="0"/>
                    <a:sym typeface="+mn-ea"/>
                  </a:rPr>
                  <a:t>Fabric Detected (Smooth Surface)</a:t>
                </a:r>
                <a:endParaRPr lang="en-US" altLang="en-GB" sz="3000" b="1" i="1" dirty="0">
                  <a:latin typeface="Calibri" panose="020F0502020204030204" charset="0"/>
                  <a:cs typeface="Calibri" panose="020F0502020204030204" charset="0"/>
                  <a:sym typeface="+mn-ea"/>
                </a:endParaRPr>
              </a:p>
              <a:p>
                <a:pPr marL="914400" lvl="1" indent="-457200">
                  <a:lnSpc>
                    <a:spcPct val="150000"/>
                  </a:lnSpc>
                  <a:buFont typeface="Arial" panose="020B0604020202020204" pitchFamily="34" charset="0"/>
                  <a:buChar char="•"/>
                </a:pPr>
                <a:r>
                  <a:rPr lang="en-US" altLang="en-GB" sz="3000" b="1" i="1" dirty="0">
                    <a:latin typeface="Calibri" panose="020F0502020204030204" charset="0"/>
                    <a:cs typeface="Calibri" panose="020F0502020204030204" charset="0"/>
                  </a:rPr>
                  <a:t>Fabric Detected (Wrinkled Surface)</a:t>
                </a:r>
                <a:endParaRPr lang="en-US" altLang="en-GB" sz="3000" b="1" i="1" dirty="0">
                  <a:latin typeface="Calibri" panose="020F0502020204030204" charset="0"/>
                  <a:cs typeface="Calibri" panose="020F0502020204030204" charset="0"/>
                </a:endParaRPr>
              </a:p>
              <a:p>
                <a:pPr marL="0" indent="0" algn="just">
                  <a:lnSpc>
                    <a:spcPct val="150000"/>
                  </a:lnSpc>
                  <a:buNone/>
                </a:pPr>
                <a:endParaRPr lang="en-US" altLang="en-GB" sz="3000" b="1" i="1" dirty="0">
                  <a:solidFill>
                    <a:srgbClr val="000000"/>
                  </a:solidFill>
                  <a:latin typeface="Calibri" panose="020F0502020204030204" charset="0"/>
                  <a:ea typeface="Canva Sans Bold" panose="020B0803030501040103"/>
                  <a:cs typeface="Calibri" panose="020F0502020204030204" charset="0"/>
                  <a:sym typeface="Canva Sans Bold" panose="020B0803030501040103"/>
                </a:endParaRPr>
              </a:p>
            </p:txBody>
          </p:sp>
        </mc:Choice>
        <mc:Fallback>
          <p:sp>
            <p:nvSpPr>
              <p:cNvPr id="4" name="TextBox 4"/>
              <p:cNvSpPr txBox="1">
                <a:spLocks noRot="1" noChangeAspect="1" noMove="1" noResize="1" noEditPoints="1" noAdjustHandles="1" noChangeArrowheads="1" noChangeShapeType="1" noTextEdit="1"/>
              </p:cNvSpPr>
              <p:nvPr/>
            </p:nvSpPr>
            <p:spPr>
              <a:xfrm>
                <a:off x="762000" y="571500"/>
                <a:ext cx="16913225" cy="9408160"/>
              </a:xfrm>
              <a:prstGeom prst="rect">
                <a:avLst/>
              </a:prstGeom>
              <a:blipFill rotWithShape="1">
                <a:blip r:embed="rId1"/>
                <a:stretch>
                  <a:fillRect t="-88"/>
                </a:stretch>
              </a:blipFill>
            </p:spPr>
            <p:txBody>
              <a:bodyPr/>
              <a:lstStyle/>
              <a:p>
                <a:r>
                  <a:rPr lang="en-GB" altLang="en-US">
                    <a:noFill/>
                  </a:rPr>
                  <a:t> </a:t>
                </a:r>
              </a:p>
            </p:txBody>
          </p:sp>
        </mc:Fallback>
      </mc:AlternateContent>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762000" y="419100"/>
            <a:ext cx="16913225" cy="9408160"/>
          </a:xfrm>
          <a:prstGeom prst="rect">
            <a:avLst/>
          </a:prstGeom>
        </p:spPr>
        <p:txBody>
          <a:bodyPr wrap="square" lIns="0" tIns="0" rIns="0" bIns="0" rtlCol="0" anchor="t">
            <a:noAutofit/>
          </a:bodyPr>
          <a:lstStyle/>
          <a:p>
            <a:pPr indent="0">
              <a:lnSpc>
                <a:spcPct val="100000"/>
              </a:lnSpc>
              <a:spcBef>
                <a:spcPts val="0"/>
              </a:spcBef>
              <a:spcAft>
                <a:spcPts val="0"/>
              </a:spcAft>
              <a:buNone/>
            </a:pPr>
            <a:r>
              <a:rPr lang="de-AT" altLang="en-US" sz="6000" b="1" dirty="0">
                <a:latin typeface="Calibri" panose="020F0502020204030204" charset="0"/>
                <a:sym typeface="+mn-ea"/>
              </a:rPr>
              <a:t>Mock Data Simulation - Proteus</a:t>
            </a:r>
            <a:endParaRPr lang="en-US" altLang="en-GB" sz="3000" i="1" dirty="0">
              <a:solidFill>
                <a:srgbClr val="000000"/>
              </a:solidFill>
              <a:ea typeface="Canva Sans Bold" panose="020B0803030501040103"/>
              <a:cs typeface="+mn-lt"/>
              <a:sym typeface="Canva Sans Bold" panose="020B0803030501040103"/>
            </a:endParaRPr>
          </a:p>
        </p:txBody>
      </p:sp>
      <p:sp>
        <p:nvSpPr>
          <p:cNvPr id="6" name="TextBox 5"/>
          <p:cNvSpPr txBox="1"/>
          <p:nvPr/>
        </p:nvSpPr>
        <p:spPr>
          <a:xfrm>
            <a:off x="6004560" y="9410700"/>
            <a:ext cx="6279515" cy="553085"/>
          </a:xfrm>
          <a:prstGeom prst="rect">
            <a:avLst/>
          </a:prstGeom>
          <a:noFill/>
        </p:spPr>
        <p:txBody>
          <a:bodyPr wrap="square" rtlCol="0">
            <a:spAutoFit/>
          </a:bodyPr>
          <a:p>
            <a:pPr algn="ctr"/>
            <a:r>
              <a:rPr lang="en-US" sz="3000" dirty="0">
                <a:sym typeface="+mn-ea"/>
              </a:rPr>
              <a:t>Microcontroller and </a:t>
            </a:r>
            <a:r>
              <a:rPr lang="de-AT" altLang="en-US" sz="3000" dirty="0">
                <a:latin typeface="Calibri" panose="020F0502020204030204" charset="0"/>
                <a:sym typeface="+mn-ea"/>
              </a:rPr>
              <a:t>D</a:t>
            </a:r>
            <a:r>
              <a:rPr lang="en-US" sz="3000" dirty="0">
                <a:sym typeface="+mn-ea"/>
              </a:rPr>
              <a:t>isplay </a:t>
            </a:r>
            <a:r>
              <a:rPr lang="de-AT" altLang="en-US" sz="3000" dirty="0">
                <a:latin typeface="Calibri" panose="020F0502020204030204" charset="0"/>
                <a:sym typeface="+mn-ea"/>
              </a:rPr>
              <a:t>S</a:t>
            </a:r>
            <a:r>
              <a:rPr lang="en-US" sz="3000" dirty="0">
                <a:sym typeface="+mn-ea"/>
              </a:rPr>
              <a:t>ide</a:t>
            </a:r>
            <a:endParaRPr lang="en-US" sz="3000" i="1" dirty="0">
              <a:latin typeface="Calibri" panose="020F0502020204030204" charset="0"/>
              <a:cs typeface="Calibri" panose="020F0502020204030204" charset="0"/>
            </a:endParaRPr>
          </a:p>
        </p:txBody>
      </p:sp>
      <p:pic>
        <p:nvPicPr>
          <p:cNvPr id="7" name="Fake_Data_Simulation_Sewts_Proteus.mp4">
            <a:hlinkClick r:id="" action="ppaction://media"/>
          </p:cNvPr>
          <p:cNvPicPr>
            <a:picLocks noGrp="1"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2895283" y="1485900"/>
            <a:ext cx="12503150" cy="77581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3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762000" y="571500"/>
            <a:ext cx="16913225" cy="9408160"/>
          </a:xfrm>
          <a:prstGeom prst="rect">
            <a:avLst/>
          </a:prstGeom>
        </p:spPr>
        <p:txBody>
          <a:bodyPr wrap="square" lIns="0" tIns="0" rIns="0" bIns="0" rtlCol="0" anchor="t">
            <a:noAutofit/>
          </a:bodyPr>
          <a:lstStyle/>
          <a:p>
            <a:pPr marL="0" indent="0">
              <a:lnSpc>
                <a:spcPct val="100000"/>
              </a:lnSpc>
              <a:buNone/>
            </a:pPr>
            <a:r>
              <a:rPr lang="de-AT" altLang="en-US" sz="6000" b="1" dirty="0">
                <a:latin typeface="Calibri" panose="020F0502020204030204" charset="0"/>
                <a:sym typeface="+mn-ea"/>
              </a:rPr>
              <a:t>Mock Data Simulation - Proteus</a:t>
            </a:r>
            <a:endParaRPr lang="en-US" altLang="en-GB" sz="6000" i="1" dirty="0">
              <a:solidFill>
                <a:srgbClr val="000000"/>
              </a:solidFill>
              <a:ea typeface="Canva Sans Bold" panose="020B0803030501040103"/>
              <a:cs typeface="+mn-lt"/>
              <a:sym typeface="Canva Sans Bold" panose="020B0803030501040103"/>
            </a:endParaRPr>
          </a:p>
          <a:p>
            <a:pPr marL="457200" indent="-457200" algn="just">
              <a:lnSpc>
                <a:spcPct val="150000"/>
              </a:lnSpc>
              <a:buFont typeface="Arial" panose="020B0604020202020204" pitchFamily="34" charset="0"/>
              <a:buChar char="•"/>
            </a:pPr>
            <a:r>
              <a:rPr lang="en-US" sz="3000" i="1" dirty="0">
                <a:sym typeface="+mn-ea"/>
              </a:rPr>
              <a:t>In the above slide I have simulated the circuit using arduino nano and LEDs using proteus</a:t>
            </a:r>
            <a:endParaRPr lang="en-US" sz="3000" i="1" dirty="0">
              <a:sym typeface="+mn-ea"/>
            </a:endParaRPr>
          </a:p>
          <a:p>
            <a:pPr marL="457200" indent="-457200" algn="just">
              <a:lnSpc>
                <a:spcPct val="150000"/>
              </a:lnSpc>
              <a:buFont typeface="Arial" panose="020B0604020202020204" pitchFamily="34" charset="0"/>
              <a:buChar char="•"/>
            </a:pPr>
            <a:r>
              <a:rPr lang="en-GB" sz="3000" i="1" dirty="0">
                <a:sym typeface="+mn-ea"/>
              </a:rPr>
              <a:t>W</a:t>
            </a:r>
            <a:r>
              <a:rPr lang="en-US" sz="3000" i="1" dirty="0">
                <a:sym typeface="+mn-ea"/>
              </a:rPr>
              <a:t>here, the raw data is continuously compared (Program code a</a:t>
            </a:r>
            <a:r>
              <a:rPr lang="en-GB" sz="3000" i="1" dirty="0" err="1">
                <a:sym typeface="+mn-ea"/>
              </a:rPr>
              <a:t>nd</a:t>
            </a:r>
            <a:r>
              <a:rPr lang="en-GB" sz="3000" i="1" dirty="0">
                <a:sym typeface="+mn-ea"/>
              </a:rPr>
              <a:t> hex file attached</a:t>
            </a:r>
            <a:r>
              <a:rPr lang="en-US" sz="3000" i="1" dirty="0">
                <a:sym typeface="+mn-ea"/>
              </a:rPr>
              <a:t>) with the baseline data and the LEDs shows the indication of the result. </a:t>
            </a:r>
            <a:endParaRPr lang="en-US" sz="3000" i="1" dirty="0">
              <a:sym typeface="+mn-ea"/>
            </a:endParaRPr>
          </a:p>
          <a:p>
            <a:pPr marL="914400" lvl="1" indent="-457200" algn="just">
              <a:lnSpc>
                <a:spcPct val="150000"/>
              </a:lnSpc>
              <a:buFont typeface="Arial" panose="020B0604020202020204" pitchFamily="34" charset="0"/>
              <a:buChar char="•"/>
            </a:pPr>
            <a:r>
              <a:rPr lang="en-US" sz="3000" i="1" dirty="0">
                <a:sym typeface="+mn-ea"/>
              </a:rPr>
              <a:t>RED LED – No fabric detected</a:t>
            </a:r>
            <a:endParaRPr lang="en-US" sz="3000" i="1" dirty="0">
              <a:sym typeface="+mn-ea"/>
            </a:endParaRPr>
          </a:p>
          <a:p>
            <a:pPr marL="914400" lvl="1" indent="-457200" algn="just">
              <a:lnSpc>
                <a:spcPct val="150000"/>
              </a:lnSpc>
              <a:buFont typeface="Arial" panose="020B0604020202020204" pitchFamily="34" charset="0"/>
              <a:buChar char="•"/>
            </a:pPr>
            <a:r>
              <a:rPr lang="en-US" sz="3000" i="1" dirty="0">
                <a:sym typeface="+mn-ea"/>
              </a:rPr>
              <a:t>GREEN LED – Wrinkled fabric</a:t>
            </a:r>
            <a:endParaRPr lang="en-US" sz="3000" i="1" dirty="0">
              <a:sym typeface="+mn-ea"/>
            </a:endParaRPr>
          </a:p>
          <a:p>
            <a:pPr marL="914400" lvl="1" indent="-457200" algn="just">
              <a:lnSpc>
                <a:spcPct val="150000"/>
              </a:lnSpc>
              <a:buFont typeface="Arial" panose="020B0604020202020204" pitchFamily="34" charset="0"/>
              <a:buChar char="•"/>
            </a:pPr>
            <a:r>
              <a:rPr lang="en-US" sz="3000" i="1" dirty="0">
                <a:sym typeface="+mn-ea"/>
              </a:rPr>
              <a:t>BLUE LED – Fabric present</a:t>
            </a:r>
            <a:endParaRPr lang="en-US" altLang="en-GB" sz="3000" b="1" i="1" dirty="0">
              <a:solidFill>
                <a:srgbClr val="000000"/>
              </a:solidFill>
              <a:latin typeface="Calibri" panose="020F0502020204030204" charset="0"/>
              <a:ea typeface="Canva Sans Bold" panose="020B0803030501040103"/>
              <a:cs typeface="Calibri" panose="020F0502020204030204" charset="0"/>
              <a:sym typeface="Canva Sans Bold" panose="020B0803030501040103"/>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867400" y="4636135"/>
            <a:ext cx="6492240" cy="1014730"/>
          </a:xfrm>
          <a:prstGeom prst="rect">
            <a:avLst/>
          </a:prstGeom>
          <a:noFill/>
        </p:spPr>
        <p:txBody>
          <a:bodyPr wrap="square" rtlCol="0">
            <a:spAutoFit/>
          </a:bodyPr>
          <a:lstStyle/>
          <a:p>
            <a:pPr algn="ctr"/>
            <a:r>
              <a:rPr lang="en-US" sz="6000" b="1" dirty="0"/>
              <a:t>THANK YOU</a:t>
            </a:r>
            <a:endParaRPr lang="en-US" sz="60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687705" y="495300"/>
            <a:ext cx="16913225" cy="9408160"/>
          </a:xfrm>
          <a:prstGeom prst="rect">
            <a:avLst/>
          </a:prstGeom>
        </p:spPr>
        <p:txBody>
          <a:bodyPr wrap="square" lIns="0" tIns="0" rIns="0" bIns="0" rtlCol="0" anchor="t">
            <a:noAutofit/>
          </a:bodyPr>
          <a:lstStyle/>
          <a:p>
            <a:pPr algn="just">
              <a:lnSpc>
                <a:spcPts val="7280"/>
              </a:lnSpc>
            </a:pPr>
            <a:r>
              <a:rPr lang="en-US" altLang="en-GB" sz="6000" b="1" dirty="0">
                <a:solidFill>
                  <a:srgbClr val="000000"/>
                </a:solidFill>
                <a:ea typeface="Canva Sans Bold" panose="020B0803030501040103"/>
                <a:cs typeface="+mn-lt"/>
                <a:sym typeface="Canva Sans Bold" panose="020B0803030501040103"/>
              </a:rPr>
              <a:t>Fabric Presence &amp; Wrinkle Detection using Capacitive Sensin</a:t>
            </a:r>
            <a:r>
              <a:rPr lang="de-AT" altLang="en-US" sz="6000" b="1" dirty="0">
                <a:solidFill>
                  <a:srgbClr val="000000"/>
                </a:solidFill>
                <a:latin typeface="Calibri" panose="020F0502020204030204" charset="0"/>
                <a:ea typeface="Canva Sans Bold" panose="020B0803030501040103"/>
                <a:cs typeface="+mn-lt"/>
                <a:sym typeface="Canva Sans Bold" panose="020B0803030501040103"/>
              </a:rPr>
              <a:t>g</a:t>
            </a:r>
            <a:endParaRPr lang="en-US" altLang="en-GB" sz="6000" b="1" dirty="0">
              <a:solidFill>
                <a:srgbClr val="000000"/>
              </a:solidFill>
              <a:ea typeface="Canva Sans Bold" panose="020B0803030501040103"/>
              <a:cs typeface="+mn-lt"/>
              <a:sym typeface="Canva Sans Bold" panose="020B0803030501040103"/>
            </a:endParaRPr>
          </a:p>
          <a:p>
            <a:pPr marL="457200" indent="-457200" algn="just">
              <a:lnSpc>
                <a:spcPct val="150000"/>
              </a:lnSpc>
              <a:buFont typeface="Arial" panose="020B0604020202020204" pitchFamily="34" charset="0"/>
              <a:buChar char="•"/>
            </a:pPr>
            <a:r>
              <a:rPr lang="en-US" altLang="en-GB" sz="3000" i="1" dirty="0">
                <a:solidFill>
                  <a:srgbClr val="000000"/>
                </a:solidFill>
                <a:ea typeface="Canva Sans Bold" panose="020B0803030501040103"/>
                <a:cs typeface="+mn-lt"/>
                <a:sym typeface="Canva Sans Bold" panose="020B0803030501040103"/>
              </a:rPr>
              <a:t>This project focuses on designing a capacitive sensing circuit to detect fabric properties, including fabric presence and wrinkles, for robotic applications. The system is designed to integrate with robotic arms or textile automation systems to identify fabric positioning, texture, and surface irregularities.</a:t>
            </a:r>
            <a:endParaRPr lang="en-US" altLang="en-GB" sz="3000" i="1" dirty="0">
              <a:solidFill>
                <a:srgbClr val="000000"/>
              </a:solidFill>
              <a:ea typeface="Canva Sans Bold" panose="020B0803030501040103"/>
              <a:cs typeface="+mn-lt"/>
              <a:sym typeface="Canva Sans Bold" panose="020B0803030501040103"/>
            </a:endParaRPr>
          </a:p>
          <a:p>
            <a:pPr algn="just">
              <a:lnSpc>
                <a:spcPct val="150000"/>
              </a:lnSpc>
            </a:pPr>
            <a:endParaRPr lang="en-US" altLang="en-GB" sz="3000" i="1" dirty="0">
              <a:solidFill>
                <a:srgbClr val="000000"/>
              </a:solidFill>
              <a:ea typeface="Canva Sans Bold" panose="020B0803030501040103"/>
              <a:cs typeface="+mn-lt"/>
              <a:sym typeface="Canva Sans Bold" panose="020B0803030501040103"/>
            </a:endParaRPr>
          </a:p>
          <a:p>
            <a:pPr marL="457200" indent="-457200" algn="just">
              <a:lnSpc>
                <a:spcPct val="150000"/>
              </a:lnSpc>
              <a:buFont typeface="Arial" panose="020B0604020202020204" pitchFamily="34" charset="0"/>
              <a:buChar char="•"/>
            </a:pPr>
            <a:r>
              <a:rPr lang="en-US" altLang="en-GB" sz="3000" i="1" dirty="0">
                <a:solidFill>
                  <a:srgbClr val="000000"/>
                </a:solidFill>
                <a:ea typeface="Canva Sans Bold" panose="020B0803030501040103"/>
                <a:cs typeface="+mn-lt"/>
                <a:sym typeface="Canva Sans Bold" panose="020B0803030501040103"/>
              </a:rPr>
              <a:t>The core challenge was to select the best sensor technology for non-contact fabric detection, ensuring high precision, low power consumption, and minimal interference from environmental factors.</a:t>
            </a:r>
            <a:endParaRPr lang="en-US" altLang="en-GB" sz="3000" i="1" dirty="0">
              <a:solidFill>
                <a:srgbClr val="000000"/>
              </a:solidFill>
              <a:ea typeface="Canva Sans Bold" panose="020B0803030501040103"/>
              <a:cs typeface="+mn-lt"/>
              <a:sym typeface="Canva Sans Bold" panose="020B0803030501040103"/>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687705" y="495300"/>
            <a:ext cx="16913225" cy="9408160"/>
          </a:xfrm>
          <a:prstGeom prst="rect">
            <a:avLst/>
          </a:prstGeom>
        </p:spPr>
        <p:txBody>
          <a:bodyPr wrap="square" lIns="0" tIns="0" rIns="0" bIns="0" rtlCol="0" anchor="t">
            <a:noAutofit/>
          </a:bodyPr>
          <a:lstStyle/>
          <a:p>
            <a:pPr algn="just">
              <a:lnSpc>
                <a:spcPts val="7280"/>
              </a:lnSpc>
              <a:spcBef>
                <a:spcPts val="0"/>
              </a:spcBef>
              <a:spcAft>
                <a:spcPts val="0"/>
              </a:spcAft>
            </a:pPr>
            <a:r>
              <a:rPr lang="en-US" altLang="en-GB" sz="6000" b="1" dirty="0">
                <a:solidFill>
                  <a:srgbClr val="000000"/>
                </a:solidFill>
                <a:ea typeface="Canva Sans Bold" panose="020B0803030501040103"/>
                <a:cs typeface="+mn-lt"/>
                <a:sym typeface="Canva Sans Bold" panose="020B0803030501040103"/>
              </a:rPr>
              <a:t>Fabric Presence &amp; Wrinkle Detection using Capacitive Sensin</a:t>
            </a:r>
            <a:r>
              <a:rPr lang="de-AT" altLang="en-US" sz="6000" b="1" dirty="0">
                <a:solidFill>
                  <a:srgbClr val="000000"/>
                </a:solidFill>
                <a:latin typeface="Calibri" panose="020F0502020204030204" charset="0"/>
                <a:ea typeface="Canva Sans Bold" panose="020B0803030501040103"/>
                <a:cs typeface="+mn-lt"/>
                <a:sym typeface="Canva Sans Bold" panose="020B0803030501040103"/>
              </a:rPr>
              <a:t>g</a:t>
            </a:r>
            <a:endParaRPr lang="en-US" altLang="en-GB" sz="6000" b="1" dirty="0">
              <a:solidFill>
                <a:srgbClr val="000000"/>
              </a:solidFill>
              <a:ea typeface="Canva Sans Bold" panose="020B0803030501040103"/>
              <a:cs typeface="+mn-lt"/>
              <a:sym typeface="Canva Sans Bold" panose="020B0803030501040103"/>
            </a:endParaRPr>
          </a:p>
          <a:p>
            <a:pPr marL="0" indent="0">
              <a:lnSpc>
                <a:spcPct val="150000"/>
              </a:lnSpc>
              <a:buNone/>
            </a:pPr>
            <a:r>
              <a:rPr lang="en-US" altLang="en-GB" sz="3000" i="1" dirty="0">
                <a:solidFill>
                  <a:srgbClr val="000000"/>
                </a:solidFill>
                <a:ea typeface="Canva Sans Bold" panose="020B0803030501040103"/>
                <a:cs typeface="+mn-lt"/>
                <a:sym typeface="+mn-ea"/>
              </a:rPr>
              <a:t>I have divided this project different sections.</a:t>
            </a:r>
            <a:endParaRPr lang="en-US" altLang="en-GB" sz="3000" i="1" dirty="0">
              <a:solidFill>
                <a:srgbClr val="000000"/>
              </a:solidFill>
              <a:ea typeface="Canva Sans Bold" panose="020B0803030501040103"/>
              <a:cs typeface="+mn-lt"/>
              <a:sym typeface="+mn-ea"/>
            </a:endParaRPr>
          </a:p>
          <a:p>
            <a:pPr marL="514350" indent="-514350">
              <a:lnSpc>
                <a:spcPct val="150000"/>
              </a:lnSpc>
              <a:buAutoNum type="arabicPeriod"/>
            </a:pPr>
            <a:r>
              <a:rPr lang="en-US" altLang="en-GB" sz="3000" i="1" dirty="0">
                <a:solidFill>
                  <a:srgbClr val="000000"/>
                </a:solidFill>
                <a:ea typeface="Canva Sans Bold" panose="020B0803030501040103"/>
                <a:cs typeface="+mn-lt"/>
                <a:sym typeface="+mn-ea"/>
              </a:rPr>
              <a:t>Sensor selection</a:t>
            </a:r>
            <a:endParaRPr lang="en-US" altLang="en-GB" sz="3000" i="1" dirty="0">
              <a:solidFill>
                <a:srgbClr val="000000"/>
              </a:solidFill>
              <a:ea typeface="Canva Sans Bold" panose="020B0803030501040103"/>
              <a:cs typeface="+mn-lt"/>
              <a:sym typeface="+mn-ea"/>
            </a:endParaRPr>
          </a:p>
          <a:p>
            <a:pPr marL="514350" indent="-514350">
              <a:lnSpc>
                <a:spcPct val="150000"/>
              </a:lnSpc>
              <a:buAutoNum type="arabicPeriod"/>
            </a:pPr>
            <a:r>
              <a:rPr lang="en-US" altLang="en-GB" sz="3000" i="1" dirty="0">
                <a:solidFill>
                  <a:srgbClr val="000000"/>
                </a:solidFill>
                <a:ea typeface="Canva Sans Bold" panose="020B0803030501040103"/>
                <a:cs typeface="+mn-lt"/>
                <a:sym typeface="+mn-ea"/>
              </a:rPr>
              <a:t>Flowchart</a:t>
            </a:r>
            <a:endParaRPr lang="en-US" altLang="en-GB" sz="3000" i="1" dirty="0">
              <a:solidFill>
                <a:srgbClr val="000000"/>
              </a:solidFill>
              <a:ea typeface="Canva Sans Bold" panose="020B0803030501040103"/>
              <a:cs typeface="+mn-lt"/>
              <a:sym typeface="+mn-ea"/>
            </a:endParaRPr>
          </a:p>
          <a:p>
            <a:pPr marL="514350" indent="-514350">
              <a:lnSpc>
                <a:spcPct val="150000"/>
              </a:lnSpc>
              <a:buAutoNum type="arabicPeriod"/>
            </a:pPr>
            <a:r>
              <a:rPr lang="en-US" altLang="en-GB" sz="3000" i="1" dirty="0">
                <a:solidFill>
                  <a:srgbClr val="000000"/>
                </a:solidFill>
                <a:ea typeface="Canva Sans Bold" panose="020B0803030501040103"/>
                <a:cs typeface="+mn-lt"/>
                <a:sym typeface="+mn-ea"/>
              </a:rPr>
              <a:t>Schematic Desig</a:t>
            </a:r>
            <a:r>
              <a:rPr lang="de-AT" altLang="en-US" sz="3000" i="1" dirty="0">
                <a:solidFill>
                  <a:srgbClr val="000000"/>
                </a:solidFill>
                <a:latin typeface="Calibri" panose="020F0502020204030204" charset="0"/>
                <a:ea typeface="Canva Sans Bold" panose="020B0803030501040103"/>
                <a:cs typeface="+mn-lt"/>
                <a:sym typeface="+mn-ea"/>
              </a:rPr>
              <a:t>n</a:t>
            </a:r>
            <a:endParaRPr lang="de-AT" altLang="en-US" sz="3000" i="1" dirty="0">
              <a:solidFill>
                <a:srgbClr val="000000"/>
              </a:solidFill>
              <a:latin typeface="Calibri" panose="020F0502020204030204" charset="0"/>
              <a:ea typeface="Canva Sans Bold" panose="020B0803030501040103"/>
              <a:cs typeface="+mn-lt"/>
              <a:sym typeface="+mn-ea"/>
            </a:endParaRPr>
          </a:p>
          <a:p>
            <a:pPr marL="514350" indent="-514350">
              <a:lnSpc>
                <a:spcPct val="150000"/>
              </a:lnSpc>
              <a:buAutoNum type="arabicPeriod"/>
            </a:pPr>
            <a:r>
              <a:rPr lang="en-US" altLang="en-GB" sz="3000" i="1" dirty="0">
                <a:solidFill>
                  <a:srgbClr val="000000"/>
                </a:solidFill>
                <a:ea typeface="Canva Sans Bold" panose="020B0803030501040103"/>
                <a:cs typeface="+mn-lt"/>
                <a:sym typeface="+mn-ea"/>
              </a:rPr>
              <a:t>PCB Design</a:t>
            </a:r>
            <a:endParaRPr lang="en-US" altLang="en-GB" sz="3000" i="1" dirty="0">
              <a:solidFill>
                <a:srgbClr val="000000"/>
              </a:solidFill>
              <a:ea typeface="Canva Sans Bold" panose="020B0803030501040103"/>
              <a:cs typeface="+mn-lt"/>
              <a:sym typeface="+mn-ea"/>
            </a:endParaRPr>
          </a:p>
          <a:p>
            <a:pPr marL="514350" indent="-514350">
              <a:lnSpc>
                <a:spcPct val="150000"/>
              </a:lnSpc>
              <a:buAutoNum type="arabicPeriod"/>
            </a:pPr>
            <a:r>
              <a:rPr lang="en-US" altLang="en-GB" sz="3000" i="1" dirty="0">
                <a:solidFill>
                  <a:srgbClr val="000000"/>
                </a:solidFill>
                <a:ea typeface="Canva Sans Bold" panose="020B0803030501040103"/>
                <a:cs typeface="+mn-lt"/>
                <a:sym typeface="+mn-ea"/>
              </a:rPr>
              <a:t>Coding</a:t>
            </a:r>
            <a:endParaRPr lang="en-US" altLang="en-GB" sz="3000" i="1" dirty="0">
              <a:solidFill>
                <a:srgbClr val="000000"/>
              </a:solidFill>
              <a:ea typeface="Canva Sans Bold" panose="020B0803030501040103"/>
              <a:cs typeface="+mn-lt"/>
              <a:sym typeface="+mn-ea"/>
            </a:endParaRPr>
          </a:p>
          <a:p>
            <a:pPr marL="514350" indent="-514350">
              <a:lnSpc>
                <a:spcPct val="150000"/>
              </a:lnSpc>
              <a:buAutoNum type="arabicPeriod"/>
            </a:pPr>
            <a:r>
              <a:rPr lang="en-US" altLang="en-GB" sz="3000" i="1" dirty="0">
                <a:solidFill>
                  <a:srgbClr val="000000"/>
                </a:solidFill>
                <a:ea typeface="Canva Sans Bold" panose="020B0803030501040103"/>
                <a:cs typeface="+mn-lt"/>
                <a:sym typeface="+mn-ea"/>
              </a:rPr>
              <a:t>Mock data simulation</a:t>
            </a:r>
            <a:endParaRPr lang="en-US" altLang="en-GB" sz="3000" i="1" dirty="0">
              <a:solidFill>
                <a:srgbClr val="000000"/>
              </a:solidFill>
              <a:ea typeface="Canva Sans Bold" panose="020B0803030501040103"/>
              <a:cs typeface="+mn-lt"/>
              <a:sym typeface="Canva Sans Bold" panose="020B0803030501040103"/>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609600" y="495300"/>
            <a:ext cx="16913225" cy="9408160"/>
          </a:xfrm>
          <a:prstGeom prst="rect">
            <a:avLst/>
          </a:prstGeom>
        </p:spPr>
        <p:txBody>
          <a:bodyPr wrap="square" lIns="0" tIns="0" rIns="0" bIns="0" rtlCol="0" anchor="t">
            <a:noAutofit/>
          </a:bodyPr>
          <a:lstStyle/>
          <a:p>
            <a:pPr marL="0" indent="0">
              <a:lnSpc>
                <a:spcPts val="7300"/>
              </a:lnSpc>
              <a:spcBef>
                <a:spcPts val="0"/>
              </a:spcBef>
              <a:spcAft>
                <a:spcPts val="0"/>
              </a:spcAft>
              <a:buNone/>
            </a:pPr>
            <a:r>
              <a:rPr lang="en-US" sz="6000" b="1" dirty="0">
                <a:cs typeface="+mn-lt"/>
                <a:sym typeface="+mn-ea"/>
              </a:rPr>
              <a:t>E</a:t>
            </a:r>
            <a:r>
              <a:rPr lang="de-AT" altLang="en-US" sz="6000" b="1" dirty="0">
                <a:cs typeface="+mn-lt"/>
                <a:sym typeface="+mn-ea"/>
              </a:rPr>
              <a:t>quipment Selection</a:t>
            </a:r>
            <a:endParaRPr lang="en-US" sz="6000" b="1" dirty="0">
              <a:cs typeface="+mn-lt"/>
              <a:sym typeface="+mn-ea"/>
            </a:endParaRPr>
          </a:p>
          <a:p>
            <a:pPr marL="514350" indent="-514350">
              <a:lnSpc>
                <a:spcPct val="150000"/>
              </a:lnSpc>
              <a:buAutoNum type="arabicPeriod"/>
            </a:pPr>
            <a:r>
              <a:rPr lang="en-GB" sz="3000" i="1" dirty="0">
                <a:solidFill>
                  <a:srgbClr val="000000"/>
                </a:solidFill>
                <a:cs typeface="+mn-lt"/>
                <a:sym typeface="+mn-ea"/>
              </a:rPr>
              <a:t>Custom designed copper capacitive plate</a:t>
            </a:r>
            <a:endParaRPr lang="en-GB" sz="3000" i="1" dirty="0">
              <a:solidFill>
                <a:srgbClr val="000000"/>
              </a:solidFill>
              <a:cs typeface="+mn-lt"/>
            </a:endParaRPr>
          </a:p>
          <a:p>
            <a:pPr marL="514350" indent="-514350">
              <a:lnSpc>
                <a:spcPct val="150000"/>
              </a:lnSpc>
              <a:buAutoNum type="arabicPeriod"/>
            </a:pPr>
            <a:r>
              <a:rPr lang="en-GB" sz="3000" i="1" dirty="0">
                <a:solidFill>
                  <a:srgbClr val="000000"/>
                </a:solidFill>
                <a:cs typeface="+mn-lt"/>
                <a:sym typeface="+mn-ea"/>
              </a:rPr>
              <a:t>MPR121 (Proximity capacitive sensor controller)</a:t>
            </a:r>
            <a:endParaRPr lang="en-GB" sz="3000" i="1" dirty="0">
              <a:solidFill>
                <a:srgbClr val="000000"/>
              </a:solidFill>
              <a:cs typeface="+mn-lt"/>
            </a:endParaRPr>
          </a:p>
          <a:p>
            <a:pPr marL="514350" indent="-514350">
              <a:lnSpc>
                <a:spcPct val="150000"/>
              </a:lnSpc>
              <a:buAutoNum type="arabicPeriod"/>
            </a:pPr>
            <a:r>
              <a:rPr lang="en-GB" sz="3000" i="1" dirty="0">
                <a:solidFill>
                  <a:srgbClr val="000000"/>
                </a:solidFill>
                <a:cs typeface="+mn-lt"/>
                <a:sym typeface="+mn-ea"/>
              </a:rPr>
              <a:t>Arduino Nano</a:t>
            </a:r>
            <a:endParaRPr lang="en-GB" sz="3000" i="1" dirty="0">
              <a:solidFill>
                <a:srgbClr val="000000"/>
              </a:solidFill>
              <a:cs typeface="+mn-lt"/>
            </a:endParaRPr>
          </a:p>
          <a:p>
            <a:pPr marL="514350" indent="-514350">
              <a:lnSpc>
                <a:spcPct val="150000"/>
              </a:lnSpc>
              <a:buAutoNum type="arabicPeriod"/>
            </a:pPr>
            <a:r>
              <a:rPr lang="en-GB" sz="3000" i="1" dirty="0">
                <a:solidFill>
                  <a:srgbClr val="000000"/>
                </a:solidFill>
                <a:cs typeface="+mn-lt"/>
                <a:sym typeface="+mn-ea"/>
              </a:rPr>
              <a:t>OLED Display</a:t>
            </a:r>
            <a:endParaRPr lang="en-GB" sz="3000" i="1" dirty="0">
              <a:solidFill>
                <a:srgbClr val="000000"/>
              </a:solidFill>
              <a:cs typeface="+mn-lt"/>
            </a:endParaRPr>
          </a:p>
          <a:p>
            <a:pPr marL="514350" indent="-514350">
              <a:lnSpc>
                <a:spcPct val="150000"/>
              </a:lnSpc>
              <a:buAutoNum type="arabicPeriod"/>
            </a:pPr>
            <a:r>
              <a:rPr lang="en-GB" sz="3000" i="1" dirty="0">
                <a:solidFill>
                  <a:srgbClr val="000000"/>
                </a:solidFill>
                <a:cs typeface="+mn-lt"/>
                <a:sym typeface="+mn-ea"/>
              </a:rPr>
              <a:t>Resistors</a:t>
            </a:r>
            <a:endParaRPr lang="en-GB" sz="3000" i="1" dirty="0">
              <a:solidFill>
                <a:srgbClr val="000000"/>
              </a:solidFill>
              <a:cs typeface="+mn-lt"/>
            </a:endParaRPr>
          </a:p>
          <a:p>
            <a:pPr marL="514350" indent="-514350">
              <a:lnSpc>
                <a:spcPct val="150000"/>
              </a:lnSpc>
              <a:buAutoNum type="arabicPeriod"/>
            </a:pPr>
            <a:r>
              <a:rPr lang="en-GB" sz="3000" i="1" dirty="0">
                <a:solidFill>
                  <a:srgbClr val="000000"/>
                </a:solidFill>
                <a:cs typeface="+mn-lt"/>
                <a:sym typeface="+mn-ea"/>
              </a:rPr>
              <a:t>Capacitors</a:t>
            </a:r>
            <a:endParaRPr lang="en-US" altLang="en-GB" sz="3000" i="1" dirty="0">
              <a:solidFill>
                <a:srgbClr val="000000"/>
              </a:solidFill>
              <a:ea typeface="Canva Sans Bold" panose="020B0803030501040103"/>
              <a:cs typeface="+mn-lt"/>
              <a:sym typeface="Canva Sans Bold" panose="020B0803030501040103"/>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609600" y="495300"/>
            <a:ext cx="16913225" cy="9408160"/>
          </a:xfrm>
          <a:prstGeom prst="rect">
            <a:avLst/>
          </a:prstGeom>
        </p:spPr>
        <p:txBody>
          <a:bodyPr wrap="square" lIns="0" tIns="0" rIns="0" bIns="0" rtlCol="0" anchor="t">
            <a:noAutofit/>
          </a:bodyPr>
          <a:lstStyle/>
          <a:p>
            <a:pPr indent="0">
              <a:lnSpc>
                <a:spcPts val="7300"/>
              </a:lnSpc>
              <a:spcBef>
                <a:spcPts val="0"/>
              </a:spcBef>
              <a:spcAft>
                <a:spcPts val="0"/>
              </a:spcAft>
              <a:buNone/>
            </a:pPr>
            <a:r>
              <a:rPr lang="de-AT" altLang="en-US" sz="6000" b="1" dirty="0">
                <a:cs typeface="+mn-lt"/>
                <a:sym typeface="+mn-ea"/>
              </a:rPr>
              <a:t>Sensor Selection - Capacitive</a:t>
            </a:r>
            <a:endParaRPr lang="en-US" sz="6000" b="1" dirty="0">
              <a:cs typeface="+mn-lt"/>
            </a:endParaRPr>
          </a:p>
          <a:p>
            <a:pPr marL="0" indent="0">
              <a:lnSpc>
                <a:spcPct val="150000"/>
              </a:lnSpc>
              <a:buNone/>
            </a:pPr>
            <a:r>
              <a:rPr lang="en-US" sz="3000" b="1" i="1" dirty="0">
                <a:cs typeface="+mn-lt"/>
                <a:sym typeface="+mn-ea"/>
              </a:rPr>
              <a:t>Why capacitive sensor ?</a:t>
            </a:r>
            <a:endParaRPr lang="en-US" sz="3000" b="1" i="1" dirty="0">
              <a:cs typeface="+mn-lt"/>
            </a:endParaRPr>
          </a:p>
          <a:p>
            <a:pPr algn="just">
              <a:lnSpc>
                <a:spcPct val="150000"/>
              </a:lnSpc>
            </a:pPr>
            <a:r>
              <a:rPr lang="en-GB" sz="3000" b="1" i="1" dirty="0">
                <a:cs typeface="+mn-lt"/>
                <a:sym typeface="+mn-ea"/>
              </a:rPr>
              <a:t>Non-contact measurement</a:t>
            </a:r>
            <a:r>
              <a:rPr lang="en-GB" sz="3000" i="1" dirty="0">
                <a:cs typeface="+mn-lt"/>
                <a:sym typeface="+mn-ea"/>
              </a:rPr>
              <a:t>: Capacitive sensors can detect fabric properties without physical contact, reducing wear on both the sensor and the fabric. </a:t>
            </a:r>
            <a:endParaRPr lang="en-GB" sz="3000" i="1" dirty="0">
              <a:cs typeface="+mn-lt"/>
            </a:endParaRPr>
          </a:p>
          <a:p>
            <a:pPr algn="just">
              <a:lnSpc>
                <a:spcPct val="150000"/>
              </a:lnSpc>
            </a:pPr>
            <a:r>
              <a:rPr lang="en-GB" sz="3000" b="1" i="1" dirty="0">
                <a:cs typeface="+mn-lt"/>
                <a:sym typeface="+mn-ea"/>
              </a:rPr>
              <a:t>Sensitivity to dielectric materials</a:t>
            </a:r>
            <a:r>
              <a:rPr lang="en-GB" sz="3000" i="1" dirty="0">
                <a:cs typeface="+mn-lt"/>
                <a:sym typeface="+mn-ea"/>
              </a:rPr>
              <a:t>: Fabrics are dielectric materials, and capacitive sensors are particularly good at detecting changes in dielectric properties. This makes them ideal for differentiating between fabric types or detecting thickness variations. </a:t>
            </a:r>
            <a:endParaRPr lang="en-GB" sz="3000" i="1" dirty="0">
              <a:cs typeface="+mn-lt"/>
            </a:endParaRPr>
          </a:p>
          <a:p>
            <a:pPr algn="just">
              <a:lnSpc>
                <a:spcPct val="150000"/>
              </a:lnSpc>
            </a:pPr>
            <a:r>
              <a:rPr lang="en-GB" sz="3000" b="1" i="1" dirty="0">
                <a:cs typeface="+mn-lt"/>
                <a:sym typeface="+mn-ea"/>
              </a:rPr>
              <a:t>Wrinkle detection capability</a:t>
            </a:r>
            <a:r>
              <a:rPr lang="en-GB" sz="3000" i="1" dirty="0">
                <a:cs typeface="+mn-lt"/>
                <a:sym typeface="+mn-ea"/>
              </a:rPr>
              <a:t>: Capacitive sensors can detect distance changes at high resolution, making them suitable for detecting surface irregularities like wrinkles. When fabric wrinkles, the distance between the sensor and parts of the fabric changes, creating measurable capacitance variations. </a:t>
            </a:r>
            <a:endParaRPr lang="en-GB" sz="3000" i="1" dirty="0">
              <a:cs typeface="+mn-lt"/>
            </a:endParaRPr>
          </a:p>
          <a:p>
            <a:pPr algn="just">
              <a:lnSpc>
                <a:spcPct val="150000"/>
              </a:lnSpc>
            </a:pPr>
            <a:r>
              <a:rPr lang="en-GB" sz="3000" b="1" i="1" dirty="0">
                <a:cs typeface="+mn-lt"/>
                <a:sym typeface="+mn-ea"/>
              </a:rPr>
              <a:t>Moisture sensitivity</a:t>
            </a:r>
            <a:r>
              <a:rPr lang="en-GB" sz="3000" i="1" dirty="0">
                <a:cs typeface="+mn-lt"/>
                <a:sym typeface="+mn-ea"/>
              </a:rPr>
              <a:t>: They can detect moisture content in fabrics, which might be an additional useful data point for your robotics application.</a:t>
            </a:r>
            <a:endParaRPr lang="en-US" altLang="en-GB" sz="3000" i="1" dirty="0">
              <a:solidFill>
                <a:srgbClr val="000000"/>
              </a:solidFill>
              <a:ea typeface="Canva Sans Bold" panose="020B0803030501040103"/>
              <a:cs typeface="+mn-lt"/>
              <a:sym typeface="Canva Sans Bold" panose="020B0803030501040103"/>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762000" y="495300"/>
            <a:ext cx="16913225" cy="9408160"/>
          </a:xfrm>
          <a:prstGeom prst="rect">
            <a:avLst/>
          </a:prstGeom>
        </p:spPr>
        <p:txBody>
          <a:bodyPr wrap="square" lIns="0" tIns="0" rIns="0" bIns="0" rtlCol="0" anchor="t">
            <a:noAutofit/>
          </a:bodyPr>
          <a:lstStyle/>
          <a:p>
            <a:pPr indent="0">
              <a:lnSpc>
                <a:spcPts val="7300"/>
              </a:lnSpc>
              <a:spcBef>
                <a:spcPts val="0"/>
              </a:spcBef>
              <a:spcAft>
                <a:spcPts val="0"/>
              </a:spcAft>
              <a:buNone/>
            </a:pPr>
            <a:r>
              <a:rPr lang="de-AT" altLang="en-US" sz="6000" b="1" dirty="0">
                <a:cs typeface="+mn-lt"/>
                <a:sym typeface="+mn-ea"/>
              </a:rPr>
              <a:t>Sensor Selection - Capacitive</a:t>
            </a:r>
            <a:endParaRPr lang="en-US" sz="6000" b="1" dirty="0">
              <a:cs typeface="+mn-lt"/>
            </a:endParaRPr>
          </a:p>
          <a:p>
            <a:pPr algn="just">
              <a:lnSpc>
                <a:spcPct val="150000"/>
              </a:lnSpc>
            </a:pPr>
            <a:r>
              <a:rPr lang="en-GB" sz="3000" b="1" i="1" dirty="0">
                <a:sym typeface="+mn-ea"/>
              </a:rPr>
              <a:t>Interference resistance</a:t>
            </a:r>
            <a:r>
              <a:rPr lang="en-GB" sz="3000" i="1" dirty="0">
                <a:sym typeface="+mn-ea"/>
              </a:rPr>
              <a:t>: Compared to optical sensors like IR, capacitive sensors are less affected by ambient light conditions or fabric colour/reflectivity.</a:t>
            </a:r>
            <a:endParaRPr lang="en-GB" sz="3000" i="1" dirty="0"/>
          </a:p>
          <a:p>
            <a:pPr algn="just">
              <a:lnSpc>
                <a:spcPct val="150000"/>
              </a:lnSpc>
            </a:pPr>
            <a:r>
              <a:rPr lang="en-GB" sz="3000" i="1" dirty="0">
                <a:sym typeface="+mn-ea"/>
              </a:rPr>
              <a:t> </a:t>
            </a:r>
            <a:r>
              <a:rPr lang="en-GB" sz="3000" b="1" i="1" dirty="0">
                <a:sym typeface="+mn-ea"/>
              </a:rPr>
              <a:t>Low power consumption</a:t>
            </a:r>
            <a:r>
              <a:rPr lang="en-GB" sz="3000" i="1" dirty="0">
                <a:sym typeface="+mn-ea"/>
              </a:rPr>
              <a:t>: Capacitive sensors typically require less power than ultrasonic alternatives, which is beneficial for battery-powered robotic applications. </a:t>
            </a:r>
            <a:endParaRPr lang="en-GB" sz="3000" i="1" dirty="0"/>
          </a:p>
          <a:p>
            <a:pPr algn="just">
              <a:lnSpc>
                <a:spcPct val="150000"/>
              </a:lnSpc>
            </a:pPr>
            <a:r>
              <a:rPr lang="en-GB" sz="3000" b="1" i="1" dirty="0">
                <a:sym typeface="+mn-ea"/>
              </a:rPr>
              <a:t>Compact size</a:t>
            </a:r>
            <a:r>
              <a:rPr lang="en-GB" sz="3000" i="1" dirty="0">
                <a:sym typeface="+mn-ea"/>
              </a:rPr>
              <a:t>: They can be implemented in a small form factor, making them easier to integrate into robotic end effectors or sensing arrays. Cost-effectiveness: </a:t>
            </a:r>
            <a:endParaRPr lang="en-GB" sz="3000" i="1" dirty="0"/>
          </a:p>
          <a:p>
            <a:pPr algn="just">
              <a:lnSpc>
                <a:spcPct val="150000"/>
              </a:lnSpc>
            </a:pPr>
            <a:r>
              <a:rPr lang="en-GB" sz="3000" i="1" dirty="0">
                <a:sym typeface="+mn-ea"/>
              </a:rPr>
              <a:t>Capacitive sensing circuitry is relatively simple and inexpensive compared to some alternatives.</a:t>
            </a:r>
            <a:endParaRPr lang="en-US" altLang="en-GB" sz="3000" i="1" dirty="0">
              <a:solidFill>
                <a:srgbClr val="000000"/>
              </a:solidFill>
              <a:ea typeface="Canva Sans Bold" panose="020B0803030501040103"/>
              <a:cs typeface="+mn-lt"/>
              <a:sym typeface="Canva Sans Bold" panose="020B0803030501040103"/>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762000" y="495300"/>
            <a:ext cx="16913225" cy="9408160"/>
          </a:xfrm>
          <a:prstGeom prst="rect">
            <a:avLst/>
          </a:prstGeom>
        </p:spPr>
        <p:txBody>
          <a:bodyPr wrap="square" lIns="0" tIns="0" rIns="0" bIns="0" rtlCol="0" anchor="t">
            <a:noAutofit/>
          </a:bodyPr>
          <a:lstStyle/>
          <a:p>
            <a:pPr indent="0">
              <a:lnSpc>
                <a:spcPct val="100000"/>
              </a:lnSpc>
              <a:spcBef>
                <a:spcPts val="0"/>
              </a:spcBef>
              <a:spcAft>
                <a:spcPts val="0"/>
              </a:spcAft>
              <a:buNone/>
            </a:pPr>
            <a:r>
              <a:rPr lang="de-AT" altLang="en-US" sz="6000" b="1" dirty="0">
                <a:cs typeface="+mn-lt"/>
                <a:sym typeface="+mn-ea"/>
              </a:rPr>
              <a:t>Sensor Selection</a:t>
            </a:r>
            <a:endParaRPr lang="en-US" sz="6000" b="1" dirty="0">
              <a:cs typeface="+mn-lt"/>
            </a:endParaRPr>
          </a:p>
          <a:p>
            <a:pPr marL="0" indent="0" algn="just">
              <a:lnSpc>
                <a:spcPct val="150000"/>
              </a:lnSpc>
              <a:buNone/>
            </a:pPr>
            <a:r>
              <a:rPr lang="en-US" sz="3000" b="1" dirty="0">
                <a:sym typeface="+mn-ea"/>
              </a:rPr>
              <a:t>Why not ultrasonic sensor?</a:t>
            </a:r>
            <a:endParaRPr lang="en-US" sz="3000" b="1" dirty="0"/>
          </a:p>
          <a:p>
            <a:pPr algn="just">
              <a:lnSpc>
                <a:spcPct val="150000"/>
              </a:lnSpc>
            </a:pPr>
            <a:r>
              <a:rPr lang="en-GB" sz="3000" b="1" dirty="0">
                <a:sym typeface="+mn-ea"/>
              </a:rPr>
              <a:t>Resolution limitations:</a:t>
            </a:r>
            <a:r>
              <a:rPr lang="en-GB" sz="3000" dirty="0">
                <a:sym typeface="+mn-ea"/>
              </a:rPr>
              <a:t> They typically have lower spatial resolution compared to capacitive sensors, making it difficult to detect fine details like small wrinkles in fabric.</a:t>
            </a:r>
            <a:endParaRPr lang="en-GB" sz="3000" dirty="0"/>
          </a:p>
          <a:p>
            <a:pPr algn="just">
              <a:lnSpc>
                <a:spcPct val="150000"/>
              </a:lnSpc>
            </a:pPr>
            <a:r>
              <a:rPr lang="en-GB" sz="3000" b="1" dirty="0">
                <a:sym typeface="+mn-ea"/>
              </a:rPr>
              <a:t>Material penetration</a:t>
            </a:r>
            <a:r>
              <a:rPr lang="en-GB" sz="3000" dirty="0">
                <a:sym typeface="+mn-ea"/>
              </a:rPr>
              <a:t>: Ultrasonic waves can sometimes penetrate thin fabrics, giving inconsistent readings about surface properties.</a:t>
            </a:r>
            <a:endParaRPr lang="en-GB" sz="3000" dirty="0"/>
          </a:p>
          <a:p>
            <a:pPr algn="just">
              <a:lnSpc>
                <a:spcPct val="150000"/>
              </a:lnSpc>
            </a:pPr>
            <a:r>
              <a:rPr lang="en-GB" sz="3000" b="1" dirty="0">
                <a:sym typeface="+mn-ea"/>
              </a:rPr>
              <a:t>Acoustic interference</a:t>
            </a:r>
            <a:r>
              <a:rPr lang="en-GB" sz="3000" dirty="0">
                <a:sym typeface="+mn-ea"/>
              </a:rPr>
              <a:t>: They're susceptible to acoustic noise in industrial environments.</a:t>
            </a:r>
            <a:endParaRPr lang="en-GB" sz="3000" dirty="0"/>
          </a:p>
          <a:p>
            <a:pPr algn="just">
              <a:lnSpc>
                <a:spcPct val="150000"/>
              </a:lnSpc>
            </a:pPr>
            <a:r>
              <a:rPr lang="en-GB" sz="3000" b="1" dirty="0">
                <a:sym typeface="+mn-ea"/>
              </a:rPr>
              <a:t>Minimum distance requirements</a:t>
            </a:r>
            <a:r>
              <a:rPr lang="en-GB" sz="3000" dirty="0">
                <a:sym typeface="+mn-ea"/>
              </a:rPr>
              <a:t>: Most ultrasonic sensors have a minimum detection distance (often 2-3cm), making them less suitable for very close measurements.</a:t>
            </a:r>
            <a:endParaRPr lang="en-GB" sz="3000" dirty="0"/>
          </a:p>
          <a:p>
            <a:pPr algn="just">
              <a:lnSpc>
                <a:spcPct val="150000"/>
              </a:lnSpc>
            </a:pPr>
            <a:r>
              <a:rPr lang="en-GB" sz="3000" b="1" dirty="0">
                <a:sym typeface="+mn-ea"/>
              </a:rPr>
              <a:t>Angular sensitivity</a:t>
            </a:r>
            <a:r>
              <a:rPr lang="en-GB" sz="3000" dirty="0">
                <a:sym typeface="+mn-ea"/>
              </a:rPr>
              <a:t>: They have a wider detection cone, reducing precision for small fabric features.</a:t>
            </a:r>
            <a:endParaRPr lang="en-US" altLang="en-GB" sz="3000" i="1" dirty="0">
              <a:solidFill>
                <a:srgbClr val="000000"/>
              </a:solidFill>
              <a:ea typeface="Canva Sans Bold" panose="020B0803030501040103"/>
              <a:cs typeface="+mn-lt"/>
              <a:sym typeface="Canva Sans Bold" panose="020B0803030501040103"/>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762000" y="495300"/>
            <a:ext cx="16913225" cy="9408160"/>
          </a:xfrm>
          <a:prstGeom prst="rect">
            <a:avLst/>
          </a:prstGeom>
        </p:spPr>
        <p:txBody>
          <a:bodyPr wrap="square" lIns="0" tIns="0" rIns="0" bIns="0" rtlCol="0" anchor="t">
            <a:noAutofit/>
          </a:bodyPr>
          <a:lstStyle/>
          <a:p>
            <a:pPr indent="0">
              <a:lnSpc>
                <a:spcPct val="100000"/>
              </a:lnSpc>
              <a:spcBef>
                <a:spcPts val="0"/>
              </a:spcBef>
              <a:spcAft>
                <a:spcPts val="0"/>
              </a:spcAft>
              <a:buNone/>
            </a:pPr>
            <a:r>
              <a:rPr lang="de-AT" altLang="en-US" sz="6000" b="1" dirty="0">
                <a:cs typeface="+mn-lt"/>
                <a:sym typeface="+mn-ea"/>
              </a:rPr>
              <a:t>Sensor Selection</a:t>
            </a:r>
            <a:endParaRPr lang="en-US" sz="6000" b="1" dirty="0">
              <a:cs typeface="+mn-lt"/>
            </a:endParaRPr>
          </a:p>
          <a:p>
            <a:pPr marL="0" indent="0" algn="just">
              <a:lnSpc>
                <a:spcPct val="150000"/>
              </a:lnSpc>
              <a:buNone/>
            </a:pPr>
            <a:r>
              <a:rPr lang="en-US" sz="3000" b="1" dirty="0">
                <a:sym typeface="+mn-ea"/>
              </a:rPr>
              <a:t>Why not IR sensor?</a:t>
            </a:r>
            <a:endParaRPr lang="en-US" sz="3000" b="1" dirty="0"/>
          </a:p>
          <a:p>
            <a:pPr marL="0" indent="0" algn="just">
              <a:lnSpc>
                <a:spcPct val="150000"/>
              </a:lnSpc>
              <a:buNone/>
            </a:pPr>
            <a:r>
              <a:rPr lang="en-GB" sz="3000" b="1" dirty="0">
                <a:sym typeface="+mn-ea"/>
              </a:rPr>
              <a:t>Colour and reflectivity dependence: </a:t>
            </a:r>
            <a:r>
              <a:rPr lang="en-GB" sz="3000" dirty="0">
                <a:sym typeface="+mn-ea"/>
              </a:rPr>
              <a:t>IR sensors are highly affected by the </a:t>
            </a:r>
            <a:r>
              <a:rPr lang="en-GB" sz="3000" dirty="0" err="1">
                <a:sym typeface="+mn-ea"/>
              </a:rPr>
              <a:t>color</a:t>
            </a:r>
            <a:r>
              <a:rPr lang="en-GB" sz="3000" dirty="0">
                <a:sym typeface="+mn-ea"/>
              </a:rPr>
              <a:t> and reflectivity of fabrics. Dark fabrics absorb IR light while light fabrics reflect it, leading to inconsistent readings across different fabric types.</a:t>
            </a:r>
            <a:endParaRPr lang="en-GB" sz="3000" dirty="0"/>
          </a:p>
          <a:p>
            <a:pPr marL="0" indent="0" algn="just">
              <a:lnSpc>
                <a:spcPct val="150000"/>
              </a:lnSpc>
              <a:buNone/>
            </a:pPr>
            <a:r>
              <a:rPr lang="en-GB" sz="3000" b="1" dirty="0">
                <a:sym typeface="+mn-ea"/>
              </a:rPr>
              <a:t>Ambient light sensitivity: </a:t>
            </a:r>
            <a:r>
              <a:rPr lang="en-GB" sz="3000" dirty="0">
                <a:sym typeface="+mn-ea"/>
              </a:rPr>
              <a:t>They can be affected by environmental lighting conditions, especially if there are other IR sources nearby. </a:t>
            </a:r>
            <a:endParaRPr lang="en-GB" sz="3000" dirty="0"/>
          </a:p>
          <a:p>
            <a:pPr marL="0" indent="0" algn="just">
              <a:lnSpc>
                <a:spcPct val="150000"/>
              </a:lnSpc>
              <a:buNone/>
            </a:pPr>
            <a:r>
              <a:rPr lang="en-GB" sz="3000" b="1" dirty="0">
                <a:sym typeface="+mn-ea"/>
              </a:rPr>
              <a:t>Surface angle issues: </a:t>
            </a:r>
            <a:r>
              <a:rPr lang="en-GB" sz="3000" dirty="0">
                <a:sym typeface="+mn-ea"/>
              </a:rPr>
              <a:t>IR sensors struggle with angled surfaces, which is problematic when detecting wrinkles. </a:t>
            </a:r>
            <a:endParaRPr lang="en-GB" sz="3000" dirty="0"/>
          </a:p>
          <a:p>
            <a:pPr marL="0" indent="0" algn="just">
              <a:lnSpc>
                <a:spcPct val="150000"/>
              </a:lnSpc>
              <a:buNone/>
            </a:pPr>
            <a:r>
              <a:rPr lang="en-GB" sz="3000" b="1" dirty="0">
                <a:sym typeface="+mn-ea"/>
              </a:rPr>
              <a:t>Limited material property detection: </a:t>
            </a:r>
            <a:r>
              <a:rPr lang="en-GB" sz="3000" dirty="0">
                <a:sym typeface="+mn-ea"/>
              </a:rPr>
              <a:t>While good at detecting presence/absence, IR sensors provide less information about material properties like thickness compared to capacitive sensors. </a:t>
            </a:r>
            <a:endParaRPr lang="en-GB" sz="3000" dirty="0"/>
          </a:p>
          <a:p>
            <a:pPr marL="0" indent="0" algn="just">
              <a:lnSpc>
                <a:spcPct val="150000"/>
              </a:lnSpc>
              <a:buNone/>
            </a:pPr>
            <a:r>
              <a:rPr lang="en-GB" sz="3000" b="1" dirty="0">
                <a:sym typeface="+mn-ea"/>
              </a:rPr>
              <a:t>Temperature sensitivity: </a:t>
            </a:r>
            <a:r>
              <a:rPr lang="en-GB" sz="3000" dirty="0">
                <a:sym typeface="+mn-ea"/>
              </a:rPr>
              <a:t>IR sensors can be affected by the temperature of the environment or the fabric itself.</a:t>
            </a:r>
            <a:endParaRPr lang="en-US" altLang="en-GB" sz="3000" i="1" dirty="0">
              <a:solidFill>
                <a:srgbClr val="000000"/>
              </a:solidFill>
              <a:ea typeface="Canva Sans Bold" panose="020B0803030501040103"/>
              <a:cs typeface="+mn-lt"/>
              <a:sym typeface="Canva Sans Bold" panose="020B0803030501040103"/>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762000" y="495300"/>
            <a:ext cx="16913225" cy="9408160"/>
          </a:xfrm>
          <a:prstGeom prst="rect">
            <a:avLst/>
          </a:prstGeom>
        </p:spPr>
        <p:txBody>
          <a:bodyPr wrap="square" lIns="0" tIns="0" rIns="0" bIns="0" rtlCol="0" anchor="t">
            <a:noAutofit/>
          </a:bodyPr>
          <a:lstStyle/>
          <a:p>
            <a:pPr indent="0">
              <a:lnSpc>
                <a:spcPct val="100000"/>
              </a:lnSpc>
              <a:spcBef>
                <a:spcPts val="0"/>
              </a:spcBef>
              <a:spcAft>
                <a:spcPts val="0"/>
              </a:spcAft>
              <a:buNone/>
            </a:pPr>
            <a:r>
              <a:rPr lang="de-AT" altLang="en-US" sz="6000" b="1" dirty="0">
                <a:latin typeface="Calibri" panose="020F0502020204030204" charset="0"/>
                <a:cs typeface="+mn-lt"/>
              </a:rPr>
              <a:t>Flowchart</a:t>
            </a:r>
            <a:endParaRPr lang="en-US" altLang="en-GB" sz="3000" i="1" dirty="0">
              <a:solidFill>
                <a:srgbClr val="000000"/>
              </a:solidFill>
              <a:ea typeface="Canva Sans Bold" panose="020B0803030501040103"/>
              <a:cs typeface="+mn-lt"/>
              <a:sym typeface="Canva Sans Bold" panose="020B0803030501040103"/>
            </a:endParaRPr>
          </a:p>
        </p:txBody>
      </p:sp>
      <p:pic>
        <p:nvPicPr>
          <p:cNvPr id="12" name="Picture 11" descr="A diagram of a diagram&#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09600" y="3009900"/>
            <a:ext cx="17179290" cy="44570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5497</Words>
  <Application>WPS Presentation</Application>
  <PresentationFormat>Custom</PresentationFormat>
  <Paragraphs>113</Paragraphs>
  <Slides>17</Slides>
  <Notes>0</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17</vt:i4>
      </vt:variant>
    </vt:vector>
  </HeadingPairs>
  <TitlesOfParts>
    <vt:vector size="31" baseType="lpstr">
      <vt:lpstr>Arial</vt:lpstr>
      <vt:lpstr>SimSun</vt:lpstr>
      <vt:lpstr>Wingdings</vt:lpstr>
      <vt:lpstr>Canva Sans Bold</vt:lpstr>
      <vt:lpstr>Calibri</vt:lpstr>
      <vt:lpstr>Microsoft YaHei</vt:lpstr>
      <vt:lpstr>Arial Unicode MS</vt:lpstr>
      <vt:lpstr>Mali</vt:lpstr>
      <vt:lpstr>Segoe Print</vt:lpstr>
      <vt:lpstr>Mali SemiBold</vt:lpstr>
      <vt:lpstr>Cambria Math</vt:lpstr>
      <vt:lpstr>Bahnschrift SemiBold</vt:lpstr>
      <vt:lpstr>Bahnschrift SemiLight Condensed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 a heading</dc:title>
  <dc:creator/>
  <cp:lastModifiedBy>Dhaval Kalathiya</cp:lastModifiedBy>
  <cp:revision>15</cp:revision>
  <dcterms:created xsi:type="dcterms:W3CDTF">2006-08-16T00:00:00Z</dcterms:created>
  <dcterms:modified xsi:type="dcterms:W3CDTF">2025-03-11T10:41:34Z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F55DD94AE5B94BB7AC5652F093D09AD1_13</vt:lpwstr>
  </property>
  <property fmtid="{D5CDD505-2E9C-101B-9397-08002B2CF9AE}" pid="3" name="KSOProductBuildVer">
    <vt:lpwstr>2057-12.2.0.20341</vt:lpwstr>
  </property>
</Properties>
</file>

<file path=docProps/thumbnail.jpeg>
</file>